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Lst>
  <p:sldSz cx="12192000" cy="6858000"/>
  <p:notesSz cx="6858000" cy="9144000"/>
  <p:defaultText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667271-3991-453F-A427-2CB855004803}"/>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KZ"/>
          </a:p>
        </p:txBody>
      </p:sp>
      <p:sp>
        <p:nvSpPr>
          <p:cNvPr id="3" name="Подзаголовок 2">
            <a:extLst>
              <a:ext uri="{FF2B5EF4-FFF2-40B4-BE49-F238E27FC236}">
                <a16:creationId xmlns:a16="http://schemas.microsoft.com/office/drawing/2014/main" id="{805CC67E-A661-40EE-9974-C5EE9109DE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KZ"/>
          </a:p>
        </p:txBody>
      </p:sp>
      <p:sp>
        <p:nvSpPr>
          <p:cNvPr id="4" name="Дата 3">
            <a:extLst>
              <a:ext uri="{FF2B5EF4-FFF2-40B4-BE49-F238E27FC236}">
                <a16:creationId xmlns:a16="http://schemas.microsoft.com/office/drawing/2014/main" id="{5FA4D262-134C-4806-B19E-2AFB6E333AD5}"/>
              </a:ext>
            </a:extLst>
          </p:cNvPr>
          <p:cNvSpPr>
            <a:spLocks noGrp="1"/>
          </p:cNvSpPr>
          <p:nvPr>
            <p:ph type="dt" sz="half" idx="10"/>
          </p:nvPr>
        </p:nvSpPr>
        <p:spPr/>
        <p:txBody>
          <a:bodyPr/>
          <a:lstStyle/>
          <a:p>
            <a:fld id="{2EDECC70-B49C-4AFF-9CC5-A9A4B53BB3A1}" type="datetimeFigureOut">
              <a:rPr lang="ru-KZ" smtClean="0"/>
              <a:t>14.02.2022</a:t>
            </a:fld>
            <a:endParaRPr lang="ru-KZ"/>
          </a:p>
        </p:txBody>
      </p:sp>
      <p:sp>
        <p:nvSpPr>
          <p:cNvPr id="5" name="Нижний колонтитул 4">
            <a:extLst>
              <a:ext uri="{FF2B5EF4-FFF2-40B4-BE49-F238E27FC236}">
                <a16:creationId xmlns:a16="http://schemas.microsoft.com/office/drawing/2014/main" id="{87BDAC7A-95E0-410D-8E16-FB6BE9E15E2B}"/>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D1F58CDE-D659-4DE8-BA61-832BD9B84342}"/>
              </a:ext>
            </a:extLst>
          </p:cNvPr>
          <p:cNvSpPr>
            <a:spLocks noGrp="1"/>
          </p:cNvSpPr>
          <p:nvPr>
            <p:ph type="sldNum" sz="quarter" idx="12"/>
          </p:nvPr>
        </p:nvSpPr>
        <p:spPr/>
        <p:txBody>
          <a:bodyPr/>
          <a:lstStyle/>
          <a:p>
            <a:fld id="{5C5D7E30-37C4-475B-926B-CCA68C2C18DF}" type="slidenum">
              <a:rPr lang="ru-KZ" smtClean="0"/>
              <a:t>‹#›</a:t>
            </a:fld>
            <a:endParaRPr lang="ru-KZ"/>
          </a:p>
        </p:txBody>
      </p:sp>
    </p:spTree>
    <p:extLst>
      <p:ext uri="{BB962C8B-B14F-4D97-AF65-F5344CB8AC3E}">
        <p14:creationId xmlns:p14="http://schemas.microsoft.com/office/powerpoint/2010/main" val="1317911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67F35D-0882-4AA5-9A29-1F935F74AEDA}"/>
              </a:ext>
            </a:extLst>
          </p:cNvPr>
          <p:cNvSpPr>
            <a:spLocks noGrp="1"/>
          </p:cNvSpPr>
          <p:nvPr>
            <p:ph type="title"/>
          </p:nvPr>
        </p:nvSpPr>
        <p:spPr/>
        <p:txBody>
          <a:bodyPr/>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ECB40F5C-6AA4-4469-99C7-2CF499A02375}"/>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3D1E6C70-04CC-4D35-BA8C-D4EB6ADB7E47}"/>
              </a:ext>
            </a:extLst>
          </p:cNvPr>
          <p:cNvSpPr>
            <a:spLocks noGrp="1"/>
          </p:cNvSpPr>
          <p:nvPr>
            <p:ph type="dt" sz="half" idx="10"/>
          </p:nvPr>
        </p:nvSpPr>
        <p:spPr/>
        <p:txBody>
          <a:bodyPr/>
          <a:lstStyle/>
          <a:p>
            <a:fld id="{2EDECC70-B49C-4AFF-9CC5-A9A4B53BB3A1}" type="datetimeFigureOut">
              <a:rPr lang="ru-KZ" smtClean="0"/>
              <a:t>14.02.2022</a:t>
            </a:fld>
            <a:endParaRPr lang="ru-KZ"/>
          </a:p>
        </p:txBody>
      </p:sp>
      <p:sp>
        <p:nvSpPr>
          <p:cNvPr id="5" name="Нижний колонтитул 4">
            <a:extLst>
              <a:ext uri="{FF2B5EF4-FFF2-40B4-BE49-F238E27FC236}">
                <a16:creationId xmlns:a16="http://schemas.microsoft.com/office/drawing/2014/main" id="{7F4E10FA-1E35-4B6B-9762-FC803E634D37}"/>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2FB917D3-CFCC-4EF7-A996-5EBDD6FE6EEA}"/>
              </a:ext>
            </a:extLst>
          </p:cNvPr>
          <p:cNvSpPr>
            <a:spLocks noGrp="1"/>
          </p:cNvSpPr>
          <p:nvPr>
            <p:ph type="sldNum" sz="quarter" idx="12"/>
          </p:nvPr>
        </p:nvSpPr>
        <p:spPr/>
        <p:txBody>
          <a:bodyPr/>
          <a:lstStyle/>
          <a:p>
            <a:fld id="{5C5D7E30-37C4-475B-926B-CCA68C2C18DF}" type="slidenum">
              <a:rPr lang="ru-KZ" smtClean="0"/>
              <a:t>‹#›</a:t>
            </a:fld>
            <a:endParaRPr lang="ru-KZ"/>
          </a:p>
        </p:txBody>
      </p:sp>
    </p:spTree>
    <p:extLst>
      <p:ext uri="{BB962C8B-B14F-4D97-AF65-F5344CB8AC3E}">
        <p14:creationId xmlns:p14="http://schemas.microsoft.com/office/powerpoint/2010/main" val="2005557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85FD6DD7-86D8-4EA1-B950-8BAE15D4BA79}"/>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6ADBBA24-1B32-4CE8-A110-C489497D05A9}"/>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128D2FF9-6AC2-40B5-95A5-A6114686CED5}"/>
              </a:ext>
            </a:extLst>
          </p:cNvPr>
          <p:cNvSpPr>
            <a:spLocks noGrp="1"/>
          </p:cNvSpPr>
          <p:nvPr>
            <p:ph type="dt" sz="half" idx="10"/>
          </p:nvPr>
        </p:nvSpPr>
        <p:spPr/>
        <p:txBody>
          <a:bodyPr/>
          <a:lstStyle/>
          <a:p>
            <a:fld id="{2EDECC70-B49C-4AFF-9CC5-A9A4B53BB3A1}" type="datetimeFigureOut">
              <a:rPr lang="ru-KZ" smtClean="0"/>
              <a:t>14.02.2022</a:t>
            </a:fld>
            <a:endParaRPr lang="ru-KZ"/>
          </a:p>
        </p:txBody>
      </p:sp>
      <p:sp>
        <p:nvSpPr>
          <p:cNvPr id="5" name="Нижний колонтитул 4">
            <a:extLst>
              <a:ext uri="{FF2B5EF4-FFF2-40B4-BE49-F238E27FC236}">
                <a16:creationId xmlns:a16="http://schemas.microsoft.com/office/drawing/2014/main" id="{D53FA4AE-96DF-43FB-A7E0-68145D276A5D}"/>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086F55AE-30D4-4B6E-A5C9-8819A04DF2CB}"/>
              </a:ext>
            </a:extLst>
          </p:cNvPr>
          <p:cNvSpPr>
            <a:spLocks noGrp="1"/>
          </p:cNvSpPr>
          <p:nvPr>
            <p:ph type="sldNum" sz="quarter" idx="12"/>
          </p:nvPr>
        </p:nvSpPr>
        <p:spPr/>
        <p:txBody>
          <a:bodyPr/>
          <a:lstStyle/>
          <a:p>
            <a:fld id="{5C5D7E30-37C4-475B-926B-CCA68C2C18DF}" type="slidenum">
              <a:rPr lang="ru-KZ" smtClean="0"/>
              <a:t>‹#›</a:t>
            </a:fld>
            <a:endParaRPr lang="ru-KZ"/>
          </a:p>
        </p:txBody>
      </p:sp>
    </p:spTree>
    <p:extLst>
      <p:ext uri="{BB962C8B-B14F-4D97-AF65-F5344CB8AC3E}">
        <p14:creationId xmlns:p14="http://schemas.microsoft.com/office/powerpoint/2010/main" val="702883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B676EF-4635-4810-BCA7-3A57590DE164}"/>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2451824E-4239-4B86-A647-2147BDA0889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BD8762C3-4620-4239-BB87-85B26DD0980A}"/>
              </a:ext>
            </a:extLst>
          </p:cNvPr>
          <p:cNvSpPr>
            <a:spLocks noGrp="1"/>
          </p:cNvSpPr>
          <p:nvPr>
            <p:ph type="dt" sz="half" idx="10"/>
          </p:nvPr>
        </p:nvSpPr>
        <p:spPr/>
        <p:txBody>
          <a:bodyPr/>
          <a:lstStyle/>
          <a:p>
            <a:fld id="{2EDECC70-B49C-4AFF-9CC5-A9A4B53BB3A1}" type="datetimeFigureOut">
              <a:rPr lang="ru-KZ" smtClean="0"/>
              <a:t>14.02.2022</a:t>
            </a:fld>
            <a:endParaRPr lang="ru-KZ"/>
          </a:p>
        </p:txBody>
      </p:sp>
      <p:sp>
        <p:nvSpPr>
          <p:cNvPr id="5" name="Нижний колонтитул 4">
            <a:extLst>
              <a:ext uri="{FF2B5EF4-FFF2-40B4-BE49-F238E27FC236}">
                <a16:creationId xmlns:a16="http://schemas.microsoft.com/office/drawing/2014/main" id="{39518E60-5BBB-4B4B-87AF-4732241E7A85}"/>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479E36E7-8514-4243-9FC5-E6B722D2AED4}"/>
              </a:ext>
            </a:extLst>
          </p:cNvPr>
          <p:cNvSpPr>
            <a:spLocks noGrp="1"/>
          </p:cNvSpPr>
          <p:nvPr>
            <p:ph type="sldNum" sz="quarter" idx="12"/>
          </p:nvPr>
        </p:nvSpPr>
        <p:spPr/>
        <p:txBody>
          <a:bodyPr/>
          <a:lstStyle/>
          <a:p>
            <a:fld id="{5C5D7E30-37C4-475B-926B-CCA68C2C18DF}" type="slidenum">
              <a:rPr lang="ru-KZ" smtClean="0"/>
              <a:t>‹#›</a:t>
            </a:fld>
            <a:endParaRPr lang="ru-KZ"/>
          </a:p>
        </p:txBody>
      </p:sp>
    </p:spTree>
    <p:extLst>
      <p:ext uri="{BB962C8B-B14F-4D97-AF65-F5344CB8AC3E}">
        <p14:creationId xmlns:p14="http://schemas.microsoft.com/office/powerpoint/2010/main" val="3419574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75227C-73F6-4F27-9205-686B8E6CD50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KZ"/>
          </a:p>
        </p:txBody>
      </p:sp>
      <p:sp>
        <p:nvSpPr>
          <p:cNvPr id="3" name="Текст 2">
            <a:extLst>
              <a:ext uri="{FF2B5EF4-FFF2-40B4-BE49-F238E27FC236}">
                <a16:creationId xmlns:a16="http://schemas.microsoft.com/office/drawing/2014/main" id="{AD7C49E3-8460-4CCB-8985-9568B1F19F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AD4B03F5-789E-49C2-A8B2-EA1ACEA2B3D2}"/>
              </a:ext>
            </a:extLst>
          </p:cNvPr>
          <p:cNvSpPr>
            <a:spLocks noGrp="1"/>
          </p:cNvSpPr>
          <p:nvPr>
            <p:ph type="dt" sz="half" idx="10"/>
          </p:nvPr>
        </p:nvSpPr>
        <p:spPr/>
        <p:txBody>
          <a:bodyPr/>
          <a:lstStyle/>
          <a:p>
            <a:fld id="{2EDECC70-B49C-4AFF-9CC5-A9A4B53BB3A1}" type="datetimeFigureOut">
              <a:rPr lang="ru-KZ" smtClean="0"/>
              <a:t>14.02.2022</a:t>
            </a:fld>
            <a:endParaRPr lang="ru-KZ"/>
          </a:p>
        </p:txBody>
      </p:sp>
      <p:sp>
        <p:nvSpPr>
          <p:cNvPr id="5" name="Нижний колонтитул 4">
            <a:extLst>
              <a:ext uri="{FF2B5EF4-FFF2-40B4-BE49-F238E27FC236}">
                <a16:creationId xmlns:a16="http://schemas.microsoft.com/office/drawing/2014/main" id="{45838CBE-D081-4B2F-89A5-0E6588E2A1C8}"/>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0D365356-2B7A-48A3-945E-A14EAA0B54B5}"/>
              </a:ext>
            </a:extLst>
          </p:cNvPr>
          <p:cNvSpPr>
            <a:spLocks noGrp="1"/>
          </p:cNvSpPr>
          <p:nvPr>
            <p:ph type="sldNum" sz="quarter" idx="12"/>
          </p:nvPr>
        </p:nvSpPr>
        <p:spPr/>
        <p:txBody>
          <a:bodyPr/>
          <a:lstStyle/>
          <a:p>
            <a:fld id="{5C5D7E30-37C4-475B-926B-CCA68C2C18DF}" type="slidenum">
              <a:rPr lang="ru-KZ" smtClean="0"/>
              <a:t>‹#›</a:t>
            </a:fld>
            <a:endParaRPr lang="ru-KZ"/>
          </a:p>
        </p:txBody>
      </p:sp>
    </p:spTree>
    <p:extLst>
      <p:ext uri="{BB962C8B-B14F-4D97-AF65-F5344CB8AC3E}">
        <p14:creationId xmlns:p14="http://schemas.microsoft.com/office/powerpoint/2010/main" val="917488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1A8B2D-9CE4-4376-BE64-AE66C3B375C1}"/>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04DBB102-3FDF-4779-A8B1-E35B27A737C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Объект 3">
            <a:extLst>
              <a:ext uri="{FF2B5EF4-FFF2-40B4-BE49-F238E27FC236}">
                <a16:creationId xmlns:a16="http://schemas.microsoft.com/office/drawing/2014/main" id="{64BCD991-785E-4FAA-B084-F6F7D21F143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Дата 4">
            <a:extLst>
              <a:ext uri="{FF2B5EF4-FFF2-40B4-BE49-F238E27FC236}">
                <a16:creationId xmlns:a16="http://schemas.microsoft.com/office/drawing/2014/main" id="{9E66CF65-2BB0-4AD7-82F2-B547CFDCA574}"/>
              </a:ext>
            </a:extLst>
          </p:cNvPr>
          <p:cNvSpPr>
            <a:spLocks noGrp="1"/>
          </p:cNvSpPr>
          <p:nvPr>
            <p:ph type="dt" sz="half" idx="10"/>
          </p:nvPr>
        </p:nvSpPr>
        <p:spPr/>
        <p:txBody>
          <a:bodyPr/>
          <a:lstStyle/>
          <a:p>
            <a:fld id="{2EDECC70-B49C-4AFF-9CC5-A9A4B53BB3A1}" type="datetimeFigureOut">
              <a:rPr lang="ru-KZ" smtClean="0"/>
              <a:t>14.02.2022</a:t>
            </a:fld>
            <a:endParaRPr lang="ru-KZ"/>
          </a:p>
        </p:txBody>
      </p:sp>
      <p:sp>
        <p:nvSpPr>
          <p:cNvPr id="6" name="Нижний колонтитул 5">
            <a:extLst>
              <a:ext uri="{FF2B5EF4-FFF2-40B4-BE49-F238E27FC236}">
                <a16:creationId xmlns:a16="http://schemas.microsoft.com/office/drawing/2014/main" id="{0BCCB9BF-5E86-4B9C-9AF0-7EA1E86EBE93}"/>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655BA3E9-37DA-4E8B-A225-F7A3D511C33A}"/>
              </a:ext>
            </a:extLst>
          </p:cNvPr>
          <p:cNvSpPr>
            <a:spLocks noGrp="1"/>
          </p:cNvSpPr>
          <p:nvPr>
            <p:ph type="sldNum" sz="quarter" idx="12"/>
          </p:nvPr>
        </p:nvSpPr>
        <p:spPr/>
        <p:txBody>
          <a:bodyPr/>
          <a:lstStyle/>
          <a:p>
            <a:fld id="{5C5D7E30-37C4-475B-926B-CCA68C2C18DF}" type="slidenum">
              <a:rPr lang="ru-KZ" smtClean="0"/>
              <a:t>‹#›</a:t>
            </a:fld>
            <a:endParaRPr lang="ru-KZ"/>
          </a:p>
        </p:txBody>
      </p:sp>
    </p:spTree>
    <p:extLst>
      <p:ext uri="{BB962C8B-B14F-4D97-AF65-F5344CB8AC3E}">
        <p14:creationId xmlns:p14="http://schemas.microsoft.com/office/powerpoint/2010/main" val="3196598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59DB82-4042-4FD1-A87A-F16BF5E1013F}"/>
              </a:ext>
            </a:extLst>
          </p:cNvPr>
          <p:cNvSpPr>
            <a:spLocks noGrp="1"/>
          </p:cNvSpPr>
          <p:nvPr>
            <p:ph type="title"/>
          </p:nvPr>
        </p:nvSpPr>
        <p:spPr>
          <a:xfrm>
            <a:off x="839788" y="365125"/>
            <a:ext cx="10515600" cy="1325563"/>
          </a:xfrm>
        </p:spPr>
        <p:txBody>
          <a:bodyPr/>
          <a:lstStyle/>
          <a:p>
            <a:r>
              <a:rPr lang="ru-RU"/>
              <a:t>Образец заголовка</a:t>
            </a:r>
            <a:endParaRPr lang="ru-KZ"/>
          </a:p>
        </p:txBody>
      </p:sp>
      <p:sp>
        <p:nvSpPr>
          <p:cNvPr id="3" name="Текст 2">
            <a:extLst>
              <a:ext uri="{FF2B5EF4-FFF2-40B4-BE49-F238E27FC236}">
                <a16:creationId xmlns:a16="http://schemas.microsoft.com/office/drawing/2014/main" id="{1A1D1C89-0E8C-4B9F-B508-9A231A2846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2E2E9F40-82C0-4E36-B1D3-4F3CD49A1CC9}"/>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Текст 4">
            <a:extLst>
              <a:ext uri="{FF2B5EF4-FFF2-40B4-BE49-F238E27FC236}">
                <a16:creationId xmlns:a16="http://schemas.microsoft.com/office/drawing/2014/main" id="{D97B398B-1B7D-4EE9-B8EE-E75E275321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388CB2CE-205A-42CD-AF58-64F8A2AED38A}"/>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7" name="Дата 6">
            <a:extLst>
              <a:ext uri="{FF2B5EF4-FFF2-40B4-BE49-F238E27FC236}">
                <a16:creationId xmlns:a16="http://schemas.microsoft.com/office/drawing/2014/main" id="{EA351FF9-65BC-43A2-902E-115E69315FF0}"/>
              </a:ext>
            </a:extLst>
          </p:cNvPr>
          <p:cNvSpPr>
            <a:spLocks noGrp="1"/>
          </p:cNvSpPr>
          <p:nvPr>
            <p:ph type="dt" sz="half" idx="10"/>
          </p:nvPr>
        </p:nvSpPr>
        <p:spPr/>
        <p:txBody>
          <a:bodyPr/>
          <a:lstStyle/>
          <a:p>
            <a:fld id="{2EDECC70-B49C-4AFF-9CC5-A9A4B53BB3A1}" type="datetimeFigureOut">
              <a:rPr lang="ru-KZ" smtClean="0"/>
              <a:t>14.02.2022</a:t>
            </a:fld>
            <a:endParaRPr lang="ru-KZ"/>
          </a:p>
        </p:txBody>
      </p:sp>
      <p:sp>
        <p:nvSpPr>
          <p:cNvPr id="8" name="Нижний колонтитул 7">
            <a:extLst>
              <a:ext uri="{FF2B5EF4-FFF2-40B4-BE49-F238E27FC236}">
                <a16:creationId xmlns:a16="http://schemas.microsoft.com/office/drawing/2014/main" id="{4151C2C6-04ED-486F-BACC-FB628AC62C7A}"/>
              </a:ext>
            </a:extLst>
          </p:cNvPr>
          <p:cNvSpPr>
            <a:spLocks noGrp="1"/>
          </p:cNvSpPr>
          <p:nvPr>
            <p:ph type="ftr" sz="quarter" idx="11"/>
          </p:nvPr>
        </p:nvSpPr>
        <p:spPr/>
        <p:txBody>
          <a:bodyPr/>
          <a:lstStyle/>
          <a:p>
            <a:endParaRPr lang="ru-KZ"/>
          </a:p>
        </p:txBody>
      </p:sp>
      <p:sp>
        <p:nvSpPr>
          <p:cNvPr id="9" name="Номер слайда 8">
            <a:extLst>
              <a:ext uri="{FF2B5EF4-FFF2-40B4-BE49-F238E27FC236}">
                <a16:creationId xmlns:a16="http://schemas.microsoft.com/office/drawing/2014/main" id="{28BDACFE-241E-4561-B960-F3D27D66AC0C}"/>
              </a:ext>
            </a:extLst>
          </p:cNvPr>
          <p:cNvSpPr>
            <a:spLocks noGrp="1"/>
          </p:cNvSpPr>
          <p:nvPr>
            <p:ph type="sldNum" sz="quarter" idx="12"/>
          </p:nvPr>
        </p:nvSpPr>
        <p:spPr/>
        <p:txBody>
          <a:bodyPr/>
          <a:lstStyle/>
          <a:p>
            <a:fld id="{5C5D7E30-37C4-475B-926B-CCA68C2C18DF}" type="slidenum">
              <a:rPr lang="ru-KZ" smtClean="0"/>
              <a:t>‹#›</a:t>
            </a:fld>
            <a:endParaRPr lang="ru-KZ"/>
          </a:p>
        </p:txBody>
      </p:sp>
    </p:spTree>
    <p:extLst>
      <p:ext uri="{BB962C8B-B14F-4D97-AF65-F5344CB8AC3E}">
        <p14:creationId xmlns:p14="http://schemas.microsoft.com/office/powerpoint/2010/main" val="4166698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995540-CB89-4DF9-8E72-AB7555908CFE}"/>
              </a:ext>
            </a:extLst>
          </p:cNvPr>
          <p:cNvSpPr>
            <a:spLocks noGrp="1"/>
          </p:cNvSpPr>
          <p:nvPr>
            <p:ph type="title"/>
          </p:nvPr>
        </p:nvSpPr>
        <p:spPr/>
        <p:txBody>
          <a:bodyPr/>
          <a:lstStyle/>
          <a:p>
            <a:r>
              <a:rPr lang="ru-RU"/>
              <a:t>Образец заголовка</a:t>
            </a:r>
            <a:endParaRPr lang="ru-KZ"/>
          </a:p>
        </p:txBody>
      </p:sp>
      <p:sp>
        <p:nvSpPr>
          <p:cNvPr id="3" name="Дата 2">
            <a:extLst>
              <a:ext uri="{FF2B5EF4-FFF2-40B4-BE49-F238E27FC236}">
                <a16:creationId xmlns:a16="http://schemas.microsoft.com/office/drawing/2014/main" id="{86685706-C24B-49A1-8387-8BADF9C23432}"/>
              </a:ext>
            </a:extLst>
          </p:cNvPr>
          <p:cNvSpPr>
            <a:spLocks noGrp="1"/>
          </p:cNvSpPr>
          <p:nvPr>
            <p:ph type="dt" sz="half" idx="10"/>
          </p:nvPr>
        </p:nvSpPr>
        <p:spPr/>
        <p:txBody>
          <a:bodyPr/>
          <a:lstStyle/>
          <a:p>
            <a:fld id="{2EDECC70-B49C-4AFF-9CC5-A9A4B53BB3A1}" type="datetimeFigureOut">
              <a:rPr lang="ru-KZ" smtClean="0"/>
              <a:t>14.02.2022</a:t>
            </a:fld>
            <a:endParaRPr lang="ru-KZ"/>
          </a:p>
        </p:txBody>
      </p:sp>
      <p:sp>
        <p:nvSpPr>
          <p:cNvPr id="4" name="Нижний колонтитул 3">
            <a:extLst>
              <a:ext uri="{FF2B5EF4-FFF2-40B4-BE49-F238E27FC236}">
                <a16:creationId xmlns:a16="http://schemas.microsoft.com/office/drawing/2014/main" id="{FF89B1B7-6DBB-4643-A67B-AB638383FCAF}"/>
              </a:ext>
            </a:extLst>
          </p:cNvPr>
          <p:cNvSpPr>
            <a:spLocks noGrp="1"/>
          </p:cNvSpPr>
          <p:nvPr>
            <p:ph type="ftr" sz="quarter" idx="11"/>
          </p:nvPr>
        </p:nvSpPr>
        <p:spPr/>
        <p:txBody>
          <a:bodyPr/>
          <a:lstStyle/>
          <a:p>
            <a:endParaRPr lang="ru-KZ"/>
          </a:p>
        </p:txBody>
      </p:sp>
      <p:sp>
        <p:nvSpPr>
          <p:cNvPr id="5" name="Номер слайда 4">
            <a:extLst>
              <a:ext uri="{FF2B5EF4-FFF2-40B4-BE49-F238E27FC236}">
                <a16:creationId xmlns:a16="http://schemas.microsoft.com/office/drawing/2014/main" id="{50A304D7-8950-4D34-B6A9-8526F06BD91F}"/>
              </a:ext>
            </a:extLst>
          </p:cNvPr>
          <p:cNvSpPr>
            <a:spLocks noGrp="1"/>
          </p:cNvSpPr>
          <p:nvPr>
            <p:ph type="sldNum" sz="quarter" idx="12"/>
          </p:nvPr>
        </p:nvSpPr>
        <p:spPr/>
        <p:txBody>
          <a:bodyPr/>
          <a:lstStyle/>
          <a:p>
            <a:fld id="{5C5D7E30-37C4-475B-926B-CCA68C2C18DF}" type="slidenum">
              <a:rPr lang="ru-KZ" smtClean="0"/>
              <a:t>‹#›</a:t>
            </a:fld>
            <a:endParaRPr lang="ru-KZ"/>
          </a:p>
        </p:txBody>
      </p:sp>
    </p:spTree>
    <p:extLst>
      <p:ext uri="{BB962C8B-B14F-4D97-AF65-F5344CB8AC3E}">
        <p14:creationId xmlns:p14="http://schemas.microsoft.com/office/powerpoint/2010/main" val="81533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36CF979E-37E4-49E2-B9A2-0B7DA3403C64}"/>
              </a:ext>
            </a:extLst>
          </p:cNvPr>
          <p:cNvSpPr>
            <a:spLocks noGrp="1"/>
          </p:cNvSpPr>
          <p:nvPr>
            <p:ph type="dt" sz="half" idx="10"/>
          </p:nvPr>
        </p:nvSpPr>
        <p:spPr/>
        <p:txBody>
          <a:bodyPr/>
          <a:lstStyle/>
          <a:p>
            <a:fld id="{2EDECC70-B49C-4AFF-9CC5-A9A4B53BB3A1}" type="datetimeFigureOut">
              <a:rPr lang="ru-KZ" smtClean="0"/>
              <a:t>14.02.2022</a:t>
            </a:fld>
            <a:endParaRPr lang="ru-KZ"/>
          </a:p>
        </p:txBody>
      </p:sp>
      <p:sp>
        <p:nvSpPr>
          <p:cNvPr id="3" name="Нижний колонтитул 2">
            <a:extLst>
              <a:ext uri="{FF2B5EF4-FFF2-40B4-BE49-F238E27FC236}">
                <a16:creationId xmlns:a16="http://schemas.microsoft.com/office/drawing/2014/main" id="{AF576EA6-7A20-4D0E-AEB8-10A44B35161E}"/>
              </a:ext>
            </a:extLst>
          </p:cNvPr>
          <p:cNvSpPr>
            <a:spLocks noGrp="1"/>
          </p:cNvSpPr>
          <p:nvPr>
            <p:ph type="ftr" sz="quarter" idx="11"/>
          </p:nvPr>
        </p:nvSpPr>
        <p:spPr/>
        <p:txBody>
          <a:bodyPr/>
          <a:lstStyle/>
          <a:p>
            <a:endParaRPr lang="ru-KZ"/>
          </a:p>
        </p:txBody>
      </p:sp>
      <p:sp>
        <p:nvSpPr>
          <p:cNvPr id="4" name="Номер слайда 3">
            <a:extLst>
              <a:ext uri="{FF2B5EF4-FFF2-40B4-BE49-F238E27FC236}">
                <a16:creationId xmlns:a16="http://schemas.microsoft.com/office/drawing/2014/main" id="{EFA08178-30F5-4D87-8866-088F8A3A6A14}"/>
              </a:ext>
            </a:extLst>
          </p:cNvPr>
          <p:cNvSpPr>
            <a:spLocks noGrp="1"/>
          </p:cNvSpPr>
          <p:nvPr>
            <p:ph type="sldNum" sz="quarter" idx="12"/>
          </p:nvPr>
        </p:nvSpPr>
        <p:spPr/>
        <p:txBody>
          <a:bodyPr/>
          <a:lstStyle/>
          <a:p>
            <a:fld id="{5C5D7E30-37C4-475B-926B-CCA68C2C18DF}" type="slidenum">
              <a:rPr lang="ru-KZ" smtClean="0"/>
              <a:t>‹#›</a:t>
            </a:fld>
            <a:endParaRPr lang="ru-KZ"/>
          </a:p>
        </p:txBody>
      </p:sp>
    </p:spTree>
    <p:extLst>
      <p:ext uri="{BB962C8B-B14F-4D97-AF65-F5344CB8AC3E}">
        <p14:creationId xmlns:p14="http://schemas.microsoft.com/office/powerpoint/2010/main" val="783911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30CFD5-D231-4750-BB32-F5664C1D908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Объект 2">
            <a:extLst>
              <a:ext uri="{FF2B5EF4-FFF2-40B4-BE49-F238E27FC236}">
                <a16:creationId xmlns:a16="http://schemas.microsoft.com/office/drawing/2014/main" id="{68C54C36-6230-4151-A478-B58E08BA2E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Текст 3">
            <a:extLst>
              <a:ext uri="{FF2B5EF4-FFF2-40B4-BE49-F238E27FC236}">
                <a16:creationId xmlns:a16="http://schemas.microsoft.com/office/drawing/2014/main" id="{36BFF855-8BC9-4C52-836F-06D96FC421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6EF91C2-CCF1-4D98-A891-6F6CF090351B}"/>
              </a:ext>
            </a:extLst>
          </p:cNvPr>
          <p:cNvSpPr>
            <a:spLocks noGrp="1"/>
          </p:cNvSpPr>
          <p:nvPr>
            <p:ph type="dt" sz="half" idx="10"/>
          </p:nvPr>
        </p:nvSpPr>
        <p:spPr/>
        <p:txBody>
          <a:bodyPr/>
          <a:lstStyle/>
          <a:p>
            <a:fld id="{2EDECC70-B49C-4AFF-9CC5-A9A4B53BB3A1}" type="datetimeFigureOut">
              <a:rPr lang="ru-KZ" smtClean="0"/>
              <a:t>14.02.2022</a:t>
            </a:fld>
            <a:endParaRPr lang="ru-KZ"/>
          </a:p>
        </p:txBody>
      </p:sp>
      <p:sp>
        <p:nvSpPr>
          <p:cNvPr id="6" name="Нижний колонтитул 5">
            <a:extLst>
              <a:ext uri="{FF2B5EF4-FFF2-40B4-BE49-F238E27FC236}">
                <a16:creationId xmlns:a16="http://schemas.microsoft.com/office/drawing/2014/main" id="{9C6F5F46-C571-4BF8-856E-9F43A411C506}"/>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EFE18F29-2AAD-43F7-AF75-AB3C30926B03}"/>
              </a:ext>
            </a:extLst>
          </p:cNvPr>
          <p:cNvSpPr>
            <a:spLocks noGrp="1"/>
          </p:cNvSpPr>
          <p:nvPr>
            <p:ph type="sldNum" sz="quarter" idx="12"/>
          </p:nvPr>
        </p:nvSpPr>
        <p:spPr/>
        <p:txBody>
          <a:bodyPr/>
          <a:lstStyle/>
          <a:p>
            <a:fld id="{5C5D7E30-37C4-475B-926B-CCA68C2C18DF}" type="slidenum">
              <a:rPr lang="ru-KZ" smtClean="0"/>
              <a:t>‹#›</a:t>
            </a:fld>
            <a:endParaRPr lang="ru-KZ"/>
          </a:p>
        </p:txBody>
      </p:sp>
    </p:spTree>
    <p:extLst>
      <p:ext uri="{BB962C8B-B14F-4D97-AF65-F5344CB8AC3E}">
        <p14:creationId xmlns:p14="http://schemas.microsoft.com/office/powerpoint/2010/main" val="3066085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E0B260-0FAD-4531-BF53-03BF771571D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Рисунок 2">
            <a:extLst>
              <a:ext uri="{FF2B5EF4-FFF2-40B4-BE49-F238E27FC236}">
                <a16:creationId xmlns:a16="http://schemas.microsoft.com/office/drawing/2014/main" id="{9FAFC83D-07FB-40C3-B5BB-FB1E2C462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KZ"/>
          </a:p>
        </p:txBody>
      </p:sp>
      <p:sp>
        <p:nvSpPr>
          <p:cNvPr id="4" name="Текст 3">
            <a:extLst>
              <a:ext uri="{FF2B5EF4-FFF2-40B4-BE49-F238E27FC236}">
                <a16:creationId xmlns:a16="http://schemas.microsoft.com/office/drawing/2014/main" id="{59C2FFF7-366B-4669-B94D-221C7DCA8A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59A49FF-908E-4CBA-BADB-BB58AC52497E}"/>
              </a:ext>
            </a:extLst>
          </p:cNvPr>
          <p:cNvSpPr>
            <a:spLocks noGrp="1"/>
          </p:cNvSpPr>
          <p:nvPr>
            <p:ph type="dt" sz="half" idx="10"/>
          </p:nvPr>
        </p:nvSpPr>
        <p:spPr/>
        <p:txBody>
          <a:bodyPr/>
          <a:lstStyle/>
          <a:p>
            <a:fld id="{2EDECC70-B49C-4AFF-9CC5-A9A4B53BB3A1}" type="datetimeFigureOut">
              <a:rPr lang="ru-KZ" smtClean="0"/>
              <a:t>14.02.2022</a:t>
            </a:fld>
            <a:endParaRPr lang="ru-KZ"/>
          </a:p>
        </p:txBody>
      </p:sp>
      <p:sp>
        <p:nvSpPr>
          <p:cNvPr id="6" name="Нижний колонтитул 5">
            <a:extLst>
              <a:ext uri="{FF2B5EF4-FFF2-40B4-BE49-F238E27FC236}">
                <a16:creationId xmlns:a16="http://schemas.microsoft.com/office/drawing/2014/main" id="{E1B1F2ED-90D1-43CE-9682-DEE32BC6F635}"/>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4F4FAFE5-793B-4F97-B087-069F016E3671}"/>
              </a:ext>
            </a:extLst>
          </p:cNvPr>
          <p:cNvSpPr>
            <a:spLocks noGrp="1"/>
          </p:cNvSpPr>
          <p:nvPr>
            <p:ph type="sldNum" sz="quarter" idx="12"/>
          </p:nvPr>
        </p:nvSpPr>
        <p:spPr/>
        <p:txBody>
          <a:bodyPr/>
          <a:lstStyle/>
          <a:p>
            <a:fld id="{5C5D7E30-37C4-475B-926B-CCA68C2C18DF}" type="slidenum">
              <a:rPr lang="ru-KZ" smtClean="0"/>
              <a:t>‹#›</a:t>
            </a:fld>
            <a:endParaRPr lang="ru-KZ"/>
          </a:p>
        </p:txBody>
      </p:sp>
    </p:spTree>
    <p:extLst>
      <p:ext uri="{BB962C8B-B14F-4D97-AF65-F5344CB8AC3E}">
        <p14:creationId xmlns:p14="http://schemas.microsoft.com/office/powerpoint/2010/main" val="2136802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06C022-1359-4890-B16F-D3ACF435B7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KZ"/>
          </a:p>
        </p:txBody>
      </p:sp>
      <p:sp>
        <p:nvSpPr>
          <p:cNvPr id="3" name="Текст 2">
            <a:extLst>
              <a:ext uri="{FF2B5EF4-FFF2-40B4-BE49-F238E27FC236}">
                <a16:creationId xmlns:a16="http://schemas.microsoft.com/office/drawing/2014/main" id="{E0962C83-9A50-4CF5-B331-9A6E09052E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C603F966-2C65-4E95-AEFA-6CC5E5F14A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ECC70-B49C-4AFF-9CC5-A9A4B53BB3A1}" type="datetimeFigureOut">
              <a:rPr lang="ru-KZ" smtClean="0"/>
              <a:t>14.02.2022</a:t>
            </a:fld>
            <a:endParaRPr lang="ru-KZ"/>
          </a:p>
        </p:txBody>
      </p:sp>
      <p:sp>
        <p:nvSpPr>
          <p:cNvPr id="5" name="Нижний колонтитул 4">
            <a:extLst>
              <a:ext uri="{FF2B5EF4-FFF2-40B4-BE49-F238E27FC236}">
                <a16:creationId xmlns:a16="http://schemas.microsoft.com/office/drawing/2014/main" id="{D09CF3D1-3FF1-4EB3-8624-23D9E52DEC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KZ"/>
          </a:p>
        </p:txBody>
      </p:sp>
      <p:sp>
        <p:nvSpPr>
          <p:cNvPr id="6" name="Номер слайда 5">
            <a:extLst>
              <a:ext uri="{FF2B5EF4-FFF2-40B4-BE49-F238E27FC236}">
                <a16:creationId xmlns:a16="http://schemas.microsoft.com/office/drawing/2014/main" id="{F9998893-5D2D-472B-9BA4-FB6E0D60AA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5D7E30-37C4-475B-926B-CCA68C2C18DF}" type="slidenum">
              <a:rPr lang="ru-KZ" smtClean="0"/>
              <a:t>‹#›</a:t>
            </a:fld>
            <a:endParaRPr lang="ru-KZ"/>
          </a:p>
        </p:txBody>
      </p:sp>
    </p:spTree>
    <p:extLst>
      <p:ext uri="{BB962C8B-B14F-4D97-AF65-F5344CB8AC3E}">
        <p14:creationId xmlns:p14="http://schemas.microsoft.com/office/powerpoint/2010/main" val="3446221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1ECA0F-C3AD-49D1-AFEC-5C5AD191AD20}"/>
              </a:ext>
            </a:extLst>
          </p:cNvPr>
          <p:cNvSpPr>
            <a:spLocks noGrp="1"/>
          </p:cNvSpPr>
          <p:nvPr>
            <p:ph type="ctrTitle"/>
          </p:nvPr>
        </p:nvSpPr>
        <p:spPr>
          <a:xfrm>
            <a:off x="1524000" y="1122364"/>
            <a:ext cx="9144000" cy="1655762"/>
          </a:xfrm>
        </p:spPr>
        <p:txBody>
          <a:bodyPr>
            <a:normAutofit/>
          </a:bodyPr>
          <a:lstStyle/>
          <a:p>
            <a:r>
              <a:rPr lang="en-US" sz="2400" dirty="0">
                <a:latin typeface="Times New Roman" panose="02020603050405020304" pitchFamily="18" charset="0"/>
                <a:cs typeface="Times New Roman" panose="02020603050405020304" pitchFamily="18" charset="0"/>
              </a:rPr>
              <a:t>Lecture 4. </a:t>
            </a:r>
            <a:r>
              <a:rPr lang="en-US" sz="1800" b="1" dirty="0">
                <a:effectLst/>
                <a:latin typeface="Times New Roman" panose="02020603050405020304" pitchFamily="18" charset="0"/>
                <a:ea typeface="Calibri" panose="020F0502020204030204" pitchFamily="34" charset="0"/>
              </a:rPr>
              <a:t>Methodology of pedagogical science.</a:t>
            </a:r>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9553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DE1239-EC3D-48D3-80E1-51831A2F2FBF}"/>
              </a:ext>
            </a:extLst>
          </p:cNvPr>
          <p:cNvSpPr>
            <a:spLocks noGrp="1"/>
          </p:cNvSpPr>
          <p:nvPr>
            <p:ph type="title"/>
          </p:nvPr>
        </p:nvSpPr>
        <p:spPr/>
        <p:txBody>
          <a:bodyPr>
            <a:normAutofit/>
          </a:bodyPr>
          <a:lstStyle/>
          <a:p>
            <a:r>
              <a:rPr lang="ru-KZ" sz="2400" b="1" dirty="0">
                <a:solidFill>
                  <a:srgbClr val="000000"/>
                </a:solidFill>
                <a:effectLst/>
                <a:latin typeface="Times New Roman" panose="02020603050405020304" pitchFamily="18" charset="0"/>
                <a:ea typeface="Times New Roman" panose="02020603050405020304" pitchFamily="18" charset="0"/>
              </a:rPr>
              <a:t>The </a:t>
            </a:r>
            <a:r>
              <a:rPr lang="ru-KZ" sz="2400" b="1" dirty="0" err="1">
                <a:solidFill>
                  <a:srgbClr val="000000"/>
                </a:solidFill>
                <a:effectLst/>
                <a:latin typeface="Times New Roman" panose="02020603050405020304" pitchFamily="18" charset="0"/>
                <a:ea typeface="Times New Roman" panose="02020603050405020304" pitchFamily="18" charset="0"/>
              </a:rPr>
              <a:t>polysubjective</a:t>
            </a:r>
            <a:r>
              <a:rPr lang="ru-KZ" sz="2400" b="1" dirty="0">
                <a:solidFill>
                  <a:srgbClr val="000000"/>
                </a:solidFill>
                <a:effectLst/>
                <a:latin typeface="Times New Roman" panose="02020603050405020304" pitchFamily="18" charset="0"/>
                <a:ea typeface="Times New Roman" panose="02020603050405020304" pitchFamily="18" charset="0"/>
              </a:rPr>
              <a:t> (</a:t>
            </a:r>
            <a:r>
              <a:rPr lang="ru-KZ" sz="2400" b="1" dirty="0" err="1">
                <a:solidFill>
                  <a:srgbClr val="000000"/>
                </a:solidFill>
                <a:effectLst/>
                <a:latin typeface="Times New Roman" panose="02020603050405020304" pitchFamily="18" charset="0"/>
                <a:ea typeface="Times New Roman" panose="02020603050405020304" pitchFamily="18" charset="0"/>
              </a:rPr>
              <a:t>dialogic</a:t>
            </a:r>
            <a:r>
              <a:rPr lang="ru-KZ" sz="2400" b="1" dirty="0">
                <a:solidFill>
                  <a:srgbClr val="000000"/>
                </a:solidFill>
                <a:effectLst/>
                <a:latin typeface="Times New Roman" panose="02020603050405020304" pitchFamily="18" charset="0"/>
                <a:ea typeface="Times New Roman" panose="02020603050405020304" pitchFamily="18" charset="0"/>
              </a:rPr>
              <a:t>) </a:t>
            </a:r>
            <a:r>
              <a:rPr lang="ru-KZ" sz="2400" b="1" dirty="0" err="1">
                <a:solidFill>
                  <a:srgbClr val="000000"/>
                </a:solidFill>
                <a:effectLst/>
                <a:latin typeface="Times New Roman" panose="02020603050405020304" pitchFamily="18" charset="0"/>
                <a:ea typeface="Times New Roman" panose="02020603050405020304" pitchFamily="18" charset="0"/>
              </a:rPr>
              <a:t>approach</a:t>
            </a:r>
            <a:endParaRPr lang="ru-KZ" sz="24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6CEB742B-8A6B-4584-9D47-B00371147CFD}"/>
              </a:ext>
            </a:extLst>
          </p:cNvPr>
          <p:cNvSpPr>
            <a:spLocks noGrp="1"/>
          </p:cNvSpPr>
          <p:nvPr>
            <p:ph idx="1"/>
          </p:nvPr>
        </p:nvSpPr>
        <p:spPr>
          <a:xfrm>
            <a:off x="838200" y="1413164"/>
            <a:ext cx="10515600" cy="4763799"/>
          </a:xfrm>
        </p:spPr>
        <p:txBody>
          <a:bodyPr/>
          <a:lstStyle/>
          <a:p>
            <a:pPr marL="0" indent="0" algn="just">
              <a:buNone/>
            </a:pPr>
            <a:r>
              <a:rPr lang="ru-KZ" sz="2400" i="1" dirty="0">
                <a:solidFill>
                  <a:srgbClr val="000000"/>
                </a:solidFill>
                <a:effectLst/>
                <a:latin typeface="Times New Roman" panose="02020603050405020304" pitchFamily="18" charset="0"/>
                <a:ea typeface="Times New Roman" panose="02020603050405020304" pitchFamily="18" charset="0"/>
              </a:rPr>
              <a:t>The </a:t>
            </a:r>
            <a:r>
              <a:rPr lang="ru-KZ" sz="2400" i="1" dirty="0" err="1">
                <a:solidFill>
                  <a:srgbClr val="000000"/>
                </a:solidFill>
                <a:effectLst/>
                <a:latin typeface="Times New Roman" panose="02020603050405020304" pitchFamily="18" charset="0"/>
                <a:ea typeface="Times New Roman" panose="02020603050405020304" pitchFamily="18" charset="0"/>
              </a:rPr>
              <a:t>polysubjective</a:t>
            </a:r>
            <a:r>
              <a:rPr lang="ru-KZ" sz="2400" i="1" dirty="0">
                <a:solidFill>
                  <a:srgbClr val="000000"/>
                </a:solidFill>
                <a:effectLst/>
                <a:latin typeface="Times New Roman" panose="02020603050405020304" pitchFamily="18" charset="0"/>
                <a:ea typeface="Times New Roman" panose="02020603050405020304" pitchFamily="18" charset="0"/>
              </a:rPr>
              <a:t> (</a:t>
            </a:r>
            <a:r>
              <a:rPr lang="ru-KZ" sz="2400" i="1" dirty="0" err="1">
                <a:solidFill>
                  <a:srgbClr val="000000"/>
                </a:solidFill>
                <a:effectLst/>
                <a:latin typeface="Times New Roman" panose="02020603050405020304" pitchFamily="18" charset="0"/>
                <a:ea typeface="Times New Roman" panose="02020603050405020304" pitchFamily="18" charset="0"/>
              </a:rPr>
              <a:t>dialogic</a:t>
            </a:r>
            <a:r>
              <a:rPr lang="ru-KZ" sz="2400" i="1" dirty="0">
                <a:solidFill>
                  <a:srgbClr val="000000"/>
                </a:solidFill>
                <a:effectLst/>
                <a:latin typeface="Times New Roman" panose="02020603050405020304" pitchFamily="18" charset="0"/>
                <a:ea typeface="Times New Roman" panose="02020603050405020304" pitchFamily="18" charset="0"/>
              </a:rPr>
              <a: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i="1" dirty="0" err="1">
                <a:solidFill>
                  <a:srgbClr val="000000"/>
                </a:solidFill>
                <a:effectLst/>
                <a:latin typeface="Times New Roman" panose="02020603050405020304" pitchFamily="18" charset="0"/>
                <a:ea typeface="Times New Roman" panose="02020603050405020304" pitchFamily="18" charset="0"/>
              </a:rPr>
              <a:t>approach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follows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from</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fact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that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essence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person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much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richer</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more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versatile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more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complex</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than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his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activity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not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exhausted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activity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cannot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reduced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to</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identified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with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it</a:t>
            </a:r>
            <a:r>
              <a:rPr lang="ru-KZ" sz="2400" dirty="0">
                <a:solidFill>
                  <a:srgbClr val="000000"/>
                </a:solidFill>
                <a:effectLst/>
                <a:latin typeface="Times New Roman" panose="02020603050405020304" pitchFamily="18" charset="0"/>
                <a:ea typeface="Times New Roman" panose="02020603050405020304" pitchFamily="18" charset="0"/>
              </a:rPr>
              <a:t>.</a:t>
            </a:r>
            <a:endParaRPr lang="ru-KZ" sz="2400" dirty="0">
              <a:effectLst/>
              <a:latin typeface="Times New Roman" panose="02020603050405020304" pitchFamily="18" charset="0"/>
              <a:ea typeface="Times New Roman" panose="02020603050405020304" pitchFamily="18" charset="0"/>
            </a:endParaRPr>
          </a:p>
          <a:p>
            <a:pPr marL="0" indent="0" algn="just">
              <a:buNone/>
            </a:pPr>
            <a:r>
              <a:rPr lang="ru-KZ" sz="2400" dirty="0">
                <a:solidFill>
                  <a:srgbClr val="000000"/>
                </a:solidFill>
                <a:effectLst/>
                <a:latin typeface="Times New Roman" panose="02020603050405020304" pitchFamily="18" charset="0"/>
                <a:ea typeface="Times New Roman" panose="02020603050405020304" pitchFamily="18" charset="0"/>
              </a:rPr>
              <a:t>The </a:t>
            </a:r>
            <a:r>
              <a:rPr lang="ru-KZ" sz="2400" dirty="0" err="1">
                <a:solidFill>
                  <a:srgbClr val="000000"/>
                </a:solidFill>
                <a:effectLst/>
                <a:latin typeface="Times New Roman" panose="02020603050405020304" pitchFamily="18" charset="0"/>
                <a:ea typeface="Times New Roman" panose="02020603050405020304" pitchFamily="18" charset="0"/>
              </a:rPr>
              <a:t>personality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acquires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its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human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humanistic</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content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communication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with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others</a:t>
            </a:r>
            <a:r>
              <a:rPr lang="ru-KZ" sz="2400" dirty="0">
                <a:solidFill>
                  <a:srgbClr val="000000"/>
                </a:solidFill>
                <a:effectLst/>
                <a:latin typeface="Times New Roman" panose="02020603050405020304" pitchFamily="18" charset="0"/>
                <a:ea typeface="Times New Roman" panose="02020603050405020304" pitchFamily="18" charset="0"/>
              </a:rPr>
              <a:t>. In </a:t>
            </a:r>
            <a:r>
              <a:rPr lang="ru-KZ" sz="2400" dirty="0" err="1">
                <a:solidFill>
                  <a:srgbClr val="000000"/>
                </a:solidFill>
                <a:effectLst/>
                <a:latin typeface="Times New Roman" panose="02020603050405020304" pitchFamily="18" charset="0"/>
                <a:ea typeface="Times New Roman" panose="02020603050405020304" pitchFamily="18" charset="0"/>
              </a:rPr>
              <a:t>this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regard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product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result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communication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with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other</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people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Therefore</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personality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considered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as</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system</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relations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characteristic</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it</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carrier</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relationships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interactions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social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group</a:t>
            </a:r>
            <a:r>
              <a:rPr lang="ru-KZ" sz="2400" dirty="0">
                <a:solidFill>
                  <a:srgbClr val="000000"/>
                </a:solidFill>
                <a:effectLst/>
                <a:latin typeface="Times New Roman" panose="02020603050405020304" pitchFamily="18" charset="0"/>
                <a:ea typeface="Times New Roman" panose="02020603050405020304" pitchFamily="18" charset="0"/>
              </a:rPr>
              <a:t>.</a:t>
            </a:r>
            <a:endParaRPr lang="ru-KZ" sz="2400" dirty="0">
              <a:effectLst/>
              <a:latin typeface="Times New Roman" panose="02020603050405020304" pitchFamily="18" charset="0"/>
              <a:ea typeface="Times New Roman" panose="02020603050405020304" pitchFamily="18" charset="0"/>
            </a:endParaRPr>
          </a:p>
          <a:p>
            <a:pPr marL="0" indent="0" algn="just">
              <a:buNone/>
            </a:pPr>
            <a:r>
              <a:rPr lang="ru-KZ" sz="2400" dirty="0">
                <a:solidFill>
                  <a:srgbClr val="000000"/>
                </a:solidFill>
                <a:effectLst/>
                <a:latin typeface="Times New Roman" panose="02020603050405020304" pitchFamily="18" charset="0"/>
                <a:ea typeface="Times New Roman" panose="02020603050405020304" pitchFamily="18" charset="0"/>
              </a:rPr>
              <a:t>The </a:t>
            </a:r>
            <a:r>
              <a:rPr lang="ru-KZ" sz="2400" dirty="0" err="1">
                <a:solidFill>
                  <a:srgbClr val="000000"/>
                </a:solidFill>
                <a:effectLst/>
                <a:latin typeface="Times New Roman" panose="02020603050405020304" pitchFamily="18" charset="0"/>
                <a:ea typeface="Times New Roman" panose="02020603050405020304" pitchFamily="18" charset="0"/>
              </a:rPr>
              <a:t>dialogical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approach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unity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with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personal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activity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approach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essence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methodology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humanistic</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pedagogy</a:t>
            </a:r>
            <a:r>
              <a:rPr lang="ru-KZ" sz="2400" dirty="0">
                <a:solidFill>
                  <a:srgbClr val="000000"/>
                </a:solidFill>
                <a:effectLst/>
                <a:latin typeface="Times New Roman" panose="02020603050405020304" pitchFamily="18" charset="0"/>
                <a:ea typeface="Times New Roman" panose="02020603050405020304" pitchFamily="18" charset="0"/>
              </a:rPr>
              <a:t>. The </a:t>
            </a:r>
            <a:r>
              <a:rPr lang="ru-KZ" sz="2400" dirty="0" err="1">
                <a:solidFill>
                  <a:srgbClr val="000000"/>
                </a:solidFill>
                <a:effectLst/>
                <a:latin typeface="Times New Roman" panose="02020603050405020304" pitchFamily="18" charset="0"/>
                <a:ea typeface="Times New Roman" panose="02020603050405020304" pitchFamily="18" charset="0"/>
              </a:rPr>
              <a:t>application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these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principles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makes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possible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to</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create</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psychological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unity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subjects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thanks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to</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which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object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impact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gives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way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to</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creative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process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mutual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development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self-development</a:t>
            </a:r>
            <a:r>
              <a:rPr lang="ru-KZ" sz="2400" dirty="0">
                <a:solidFill>
                  <a:srgbClr val="000000"/>
                </a:solidFill>
                <a:effectLst/>
                <a:latin typeface="Times New Roman" panose="02020603050405020304" pitchFamily="18" charset="0"/>
                <a:ea typeface="Times New Roman" panose="02020603050405020304" pitchFamily="18" charset="0"/>
              </a:rPr>
              <a:t>.</a:t>
            </a:r>
            <a:endParaRPr lang="ru-KZ" sz="2400" dirty="0">
              <a:effectLst/>
              <a:latin typeface="Times New Roman" panose="02020603050405020304" pitchFamily="18" charset="0"/>
              <a:ea typeface="Times New Roman" panose="02020603050405020304" pitchFamily="18" charset="0"/>
            </a:endParaRPr>
          </a:p>
          <a:p>
            <a:endParaRPr lang="ru-KZ" dirty="0"/>
          </a:p>
        </p:txBody>
      </p:sp>
    </p:spTree>
    <p:extLst>
      <p:ext uri="{BB962C8B-B14F-4D97-AF65-F5344CB8AC3E}">
        <p14:creationId xmlns:p14="http://schemas.microsoft.com/office/powerpoint/2010/main" val="3878366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D69396-E4E1-4826-9641-9C1C8BB4724D}"/>
              </a:ext>
            </a:extLst>
          </p:cNvPr>
          <p:cNvSpPr>
            <a:spLocks noGrp="1"/>
          </p:cNvSpPr>
          <p:nvPr>
            <p:ph type="title"/>
          </p:nvPr>
        </p:nvSpPr>
        <p:spPr/>
        <p:txBody>
          <a:bodyPr>
            <a:normAutofit/>
          </a:bodyPr>
          <a:lstStyle/>
          <a:p>
            <a:r>
              <a:rPr lang="ru-KZ" sz="2400" b="1" dirty="0">
                <a:solidFill>
                  <a:srgbClr val="000000"/>
                </a:solidFill>
                <a:effectLst/>
                <a:latin typeface="Times New Roman" panose="02020603050405020304" pitchFamily="18" charset="0"/>
                <a:ea typeface="Times New Roman" panose="02020603050405020304" pitchFamily="18" charset="0"/>
              </a:rPr>
              <a:t>The </a:t>
            </a:r>
            <a:r>
              <a:rPr lang="ru-KZ" sz="2400" b="1" dirty="0" err="1">
                <a:solidFill>
                  <a:srgbClr val="000000"/>
                </a:solidFill>
                <a:effectLst/>
                <a:latin typeface="Times New Roman" panose="02020603050405020304" pitchFamily="18" charset="0"/>
                <a:ea typeface="Times New Roman" panose="02020603050405020304" pitchFamily="18" charset="0"/>
              </a:rPr>
              <a:t>culturological</a:t>
            </a:r>
            <a:r>
              <a:rPr lang="ru-KZ" sz="2400" b="1" dirty="0">
                <a:solidFill>
                  <a:srgbClr val="000000"/>
                </a:solidFill>
                <a:effectLst/>
                <a:latin typeface="Times New Roman" panose="02020603050405020304" pitchFamily="18" charset="0"/>
                <a:ea typeface="Times New Roman" panose="02020603050405020304" pitchFamily="18" charset="0"/>
              </a:rPr>
              <a:t> </a:t>
            </a:r>
            <a:r>
              <a:rPr lang="ru-KZ" sz="2400" b="1" dirty="0" err="1">
                <a:solidFill>
                  <a:srgbClr val="000000"/>
                </a:solidFill>
                <a:effectLst/>
                <a:latin typeface="Times New Roman" panose="02020603050405020304" pitchFamily="18" charset="0"/>
                <a:ea typeface="Times New Roman" panose="02020603050405020304" pitchFamily="18" charset="0"/>
              </a:rPr>
              <a:t>approach</a:t>
            </a:r>
            <a:endParaRPr lang="ru-KZ" sz="24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8B9CD18E-FF44-45E3-AE62-A61462D1741A}"/>
              </a:ext>
            </a:extLst>
          </p:cNvPr>
          <p:cNvSpPr>
            <a:spLocks noGrp="1"/>
          </p:cNvSpPr>
          <p:nvPr>
            <p:ph idx="1"/>
          </p:nvPr>
        </p:nvSpPr>
        <p:spPr/>
        <p:txBody>
          <a:bodyPr>
            <a:normAutofit/>
          </a:bodyPr>
          <a:lstStyle/>
          <a:p>
            <a:pPr marL="0" indent="0" algn="just">
              <a:buNone/>
            </a:pPr>
            <a:r>
              <a:rPr lang="ru-KZ" sz="2400" i="1" dirty="0">
                <a:solidFill>
                  <a:srgbClr val="000000"/>
                </a:solidFill>
                <a:effectLst/>
                <a:latin typeface="Times New Roman" panose="02020603050405020304" pitchFamily="18" charset="0"/>
                <a:ea typeface="Times New Roman" panose="02020603050405020304" pitchFamily="18" charset="0"/>
              </a:rPr>
              <a:t>The </a:t>
            </a:r>
            <a:r>
              <a:rPr lang="ru-KZ" sz="2400" i="1" dirty="0" err="1">
                <a:solidFill>
                  <a:srgbClr val="000000"/>
                </a:solidFill>
                <a:effectLst/>
                <a:latin typeface="Times New Roman" panose="02020603050405020304" pitchFamily="18" charset="0"/>
                <a:ea typeface="Times New Roman" panose="02020603050405020304" pitchFamily="18" charset="0"/>
              </a:rPr>
              <a:t>culturological</a:t>
            </a:r>
            <a:r>
              <a:rPr lang="ru-KZ" sz="2400" i="1" dirty="0">
                <a:solidFill>
                  <a:srgbClr val="000000"/>
                </a:solidFill>
                <a:effectLst/>
                <a:latin typeface="Times New Roman" panose="02020603050405020304" pitchFamily="18" charset="0"/>
                <a:ea typeface="Times New Roman" panose="02020603050405020304" pitchFamily="18" charset="0"/>
              </a:rPr>
              <a:t> </a:t>
            </a:r>
            <a:r>
              <a:rPr lang="ru-KZ" sz="2400" i="1" dirty="0" err="1">
                <a:solidFill>
                  <a:srgbClr val="000000"/>
                </a:solidFill>
                <a:effectLst/>
                <a:latin typeface="Times New Roman" panose="02020603050405020304" pitchFamily="18" charset="0"/>
                <a:ea typeface="Times New Roman" panose="02020603050405020304" pitchFamily="18" charset="0"/>
              </a:rPr>
              <a:t>approach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as</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concrete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scientific</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methodology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cognition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transformation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pedagogical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reality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based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axiology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from</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Greek</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axia</a:t>
            </a:r>
            <a:r>
              <a:rPr lang="ru-KZ" sz="2400" dirty="0">
                <a:solidFill>
                  <a:srgbClr val="000000"/>
                </a:solidFill>
                <a:effectLst/>
                <a:latin typeface="Times New Roman" panose="02020603050405020304" pitchFamily="18" charset="0"/>
                <a:ea typeface="Times New Roman" panose="02020603050405020304" pitchFamily="18" charset="0"/>
              </a:rPr>
              <a:t> - </a:t>
            </a:r>
            <a:r>
              <a:rPr lang="ru-KZ" sz="2400" dirty="0" err="1">
                <a:solidFill>
                  <a:srgbClr val="000000"/>
                </a:solidFill>
                <a:effectLst/>
                <a:latin typeface="Times New Roman" panose="02020603050405020304" pitchFamily="18" charset="0"/>
                <a:ea typeface="Times New Roman" panose="02020603050405020304" pitchFamily="18" charset="0"/>
              </a:rPr>
              <a:t>value</a:t>
            </a:r>
            <a:r>
              <a:rPr lang="ru-KZ" sz="2400" dirty="0">
                <a:solidFill>
                  <a:srgbClr val="000000"/>
                </a:solidFill>
                <a:effectLst/>
                <a:latin typeface="Times New Roman" panose="02020603050405020304" pitchFamily="18" charset="0"/>
                <a:ea typeface="Times New Roman" panose="02020603050405020304" pitchFamily="18" charset="0"/>
              </a:rPr>
              <a:t>) -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doctrine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values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value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structure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world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approach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conditioned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objective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connection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person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with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culture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as</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system</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values</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person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contains</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part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culture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not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only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develops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basis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culture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has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mastered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but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also</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introduces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something</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fundamentally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new</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into</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becomes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creator</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its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new</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elements</a:t>
            </a:r>
            <a:r>
              <a:rPr lang="ru-KZ" sz="2400" dirty="0">
                <a:solidFill>
                  <a:srgbClr val="000000"/>
                </a:solidFill>
                <a:effectLst/>
                <a:latin typeface="Times New Roman" panose="02020603050405020304" pitchFamily="18" charset="0"/>
                <a:ea typeface="Times New Roman" panose="02020603050405020304" pitchFamily="18" charset="0"/>
              </a:rPr>
              <a:t>. In </a:t>
            </a:r>
            <a:r>
              <a:rPr lang="ru-KZ" sz="2400" dirty="0" err="1">
                <a:solidFill>
                  <a:srgbClr val="000000"/>
                </a:solidFill>
                <a:effectLst/>
                <a:latin typeface="Times New Roman" panose="02020603050405020304" pitchFamily="18" charset="0"/>
                <a:ea typeface="Times New Roman" panose="02020603050405020304" pitchFamily="18" charset="0"/>
              </a:rPr>
              <a:t>this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regard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development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culture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as</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system</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values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represents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firstly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development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person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himself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secondly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his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formation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as</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creative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personality</a:t>
            </a:r>
            <a:r>
              <a:rPr lang="ru-KZ" sz="2400" dirty="0">
                <a:solidFill>
                  <a:srgbClr val="000000"/>
                </a:solidFill>
                <a:effectLst/>
                <a:latin typeface="Times New Roman" panose="02020603050405020304" pitchFamily="18" charset="0"/>
                <a:ea typeface="Times New Roman" panose="02020603050405020304" pitchFamily="18" charset="0"/>
              </a:rPr>
              <a:t>.</a:t>
            </a:r>
            <a:endParaRPr lang="ru-KZ" sz="2400" dirty="0">
              <a:effectLst/>
              <a:latin typeface="Times New Roman" panose="02020603050405020304" pitchFamily="18" charset="0"/>
              <a:ea typeface="Times New Roman" panose="02020603050405020304" pitchFamily="18" charset="0"/>
            </a:endParaRPr>
          </a:p>
          <a:p>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4755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055064-8567-48C8-B337-93037FF645B5}"/>
              </a:ext>
            </a:extLst>
          </p:cNvPr>
          <p:cNvSpPr>
            <a:spLocks noGrp="1"/>
          </p:cNvSpPr>
          <p:nvPr>
            <p:ph type="title"/>
          </p:nvPr>
        </p:nvSpPr>
        <p:spPr/>
        <p:txBody>
          <a:bodyPr>
            <a:normAutofit/>
          </a:bodyPr>
          <a:lstStyle/>
          <a:p>
            <a:r>
              <a:rPr lang="en-US" sz="2400" b="1" i="1" dirty="0">
                <a:solidFill>
                  <a:srgbClr val="000000"/>
                </a:solidFill>
                <a:effectLst/>
                <a:latin typeface="Times New Roman" panose="02020603050405020304" pitchFamily="18" charset="0"/>
                <a:ea typeface="Times New Roman" panose="02020603050405020304" pitchFamily="18" charset="0"/>
              </a:rPr>
              <a:t>E</a:t>
            </a:r>
            <a:r>
              <a:rPr lang="ru-KZ" sz="2400" b="1" i="1" dirty="0" err="1">
                <a:solidFill>
                  <a:srgbClr val="000000"/>
                </a:solidFill>
                <a:effectLst/>
                <a:latin typeface="Times New Roman" panose="02020603050405020304" pitchFamily="18" charset="0"/>
                <a:ea typeface="Times New Roman" panose="02020603050405020304" pitchFamily="18" charset="0"/>
              </a:rPr>
              <a:t>thnopedagogic</a:t>
            </a:r>
            <a:r>
              <a:rPr lang="ru-KZ" sz="2400" b="1" i="1" dirty="0">
                <a:solidFill>
                  <a:srgbClr val="000000"/>
                </a:solidFill>
                <a:effectLst/>
                <a:latin typeface="Times New Roman" panose="02020603050405020304" pitchFamily="18" charset="0"/>
                <a:ea typeface="Times New Roman" panose="02020603050405020304" pitchFamily="18" charset="0"/>
              </a:rPr>
              <a:t> </a:t>
            </a:r>
            <a:r>
              <a:rPr lang="ru-KZ" sz="2400" b="1" i="1" dirty="0" err="1">
                <a:solidFill>
                  <a:srgbClr val="000000"/>
                </a:solidFill>
                <a:effectLst/>
                <a:latin typeface="Times New Roman" panose="02020603050405020304" pitchFamily="18" charset="0"/>
                <a:ea typeface="Times New Roman" panose="02020603050405020304" pitchFamily="18" charset="0"/>
              </a:rPr>
              <a:t>approach</a:t>
            </a:r>
            <a:endParaRPr lang="ru-KZ" sz="24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60F5DAB6-C1A9-4F36-AA4B-C312AD9FB7B2}"/>
              </a:ext>
            </a:extLst>
          </p:cNvPr>
          <p:cNvSpPr>
            <a:spLocks noGrp="1"/>
          </p:cNvSpPr>
          <p:nvPr>
            <p:ph idx="1"/>
          </p:nvPr>
        </p:nvSpPr>
        <p:spPr/>
        <p:txBody>
          <a:bodyPr>
            <a:normAutofit/>
          </a:bodyPr>
          <a:lstStyle/>
          <a:p>
            <a:pPr marL="0" indent="0">
              <a:buNone/>
            </a:pPr>
            <a:r>
              <a:rPr lang="ru-KZ" sz="2400" dirty="0">
                <a:solidFill>
                  <a:srgbClr val="000000"/>
                </a:solidFill>
                <a:effectLst/>
                <a:latin typeface="Times New Roman" panose="02020603050405020304" pitchFamily="18" charset="0"/>
                <a:ea typeface="Times New Roman" panose="02020603050405020304" pitchFamily="18" charset="0"/>
              </a:rPr>
              <a:t>Education </a:t>
            </a:r>
            <a:r>
              <a:rPr lang="ru-KZ" sz="2400" dirty="0" err="1">
                <a:solidFill>
                  <a:srgbClr val="000000"/>
                </a:solidFill>
                <a:effectLst/>
                <a:latin typeface="Times New Roman" panose="02020603050405020304" pitchFamily="18" charset="0"/>
                <a:ea typeface="Times New Roman" panose="02020603050405020304" pitchFamily="18" charset="0"/>
              </a:rPr>
              <a:t>based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national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traditions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people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their</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culture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national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ethnic</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rituals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customs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habits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is</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condition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for</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implementation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i="1" dirty="0" err="1">
                <a:solidFill>
                  <a:srgbClr val="000000"/>
                </a:solidFill>
                <a:effectLst/>
                <a:latin typeface="Times New Roman" panose="02020603050405020304" pitchFamily="18" charset="0"/>
                <a:ea typeface="Times New Roman" panose="02020603050405020304" pitchFamily="18" charset="0"/>
              </a:rPr>
              <a:t>ethnopedagogic</a:t>
            </a:r>
            <a:r>
              <a:rPr lang="ru-KZ" sz="2400" i="1" dirty="0">
                <a:solidFill>
                  <a:srgbClr val="000000"/>
                </a:solidFill>
                <a:effectLst/>
                <a:latin typeface="Times New Roman" panose="02020603050405020304" pitchFamily="18" charset="0"/>
                <a:ea typeface="Times New Roman" panose="02020603050405020304" pitchFamily="18" charset="0"/>
              </a:rPr>
              <a:t> </a:t>
            </a:r>
            <a:r>
              <a:rPr lang="ru-KZ" sz="2400" i="1" dirty="0" err="1">
                <a:solidFill>
                  <a:srgbClr val="000000"/>
                </a:solidFill>
                <a:effectLst/>
                <a:latin typeface="Times New Roman" panose="02020603050405020304" pitchFamily="18" charset="0"/>
                <a:ea typeface="Times New Roman" panose="02020603050405020304" pitchFamily="18" charset="0"/>
              </a:rPr>
              <a:t>approach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to</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design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organization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pedagogical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process</a:t>
            </a:r>
            <a:r>
              <a:rPr lang="ru-KZ" sz="2400" dirty="0">
                <a:solidFill>
                  <a:srgbClr val="000000"/>
                </a:solidFill>
                <a:effectLst/>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marL="0" indent="0">
              <a:buNone/>
            </a:pPr>
            <a:r>
              <a:rPr lang="ru-KZ" sz="2400" dirty="0">
                <a:solidFill>
                  <a:srgbClr val="000000"/>
                </a:solidFill>
                <a:effectLst/>
                <a:latin typeface="Times New Roman" panose="02020603050405020304" pitchFamily="18" charset="0"/>
                <a:ea typeface="Times New Roman" panose="02020603050405020304" pitchFamily="18" charset="0"/>
              </a:rPr>
              <a:t>The </a:t>
            </a:r>
            <a:r>
              <a:rPr lang="ru-KZ" sz="2400" dirty="0" err="1">
                <a:solidFill>
                  <a:srgbClr val="000000"/>
                </a:solidFill>
                <a:effectLst/>
                <a:latin typeface="Times New Roman" panose="02020603050405020304" pitchFamily="18" charset="0"/>
                <a:ea typeface="Times New Roman" panose="02020603050405020304" pitchFamily="18" charset="0"/>
              </a:rPr>
              <a:t>child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lives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studies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specific</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socio-cultural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environment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belongs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to</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certain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ethnic</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group</a:t>
            </a:r>
            <a:r>
              <a:rPr lang="ru-KZ" sz="2400" dirty="0">
                <a:solidFill>
                  <a:srgbClr val="000000"/>
                </a:solidFill>
                <a:effectLst/>
                <a:latin typeface="Times New Roman" panose="02020603050405020304" pitchFamily="18" charset="0"/>
                <a:ea typeface="Times New Roman" panose="02020603050405020304" pitchFamily="18" charset="0"/>
              </a:rPr>
              <a:t>. National </a:t>
            </a:r>
            <a:r>
              <a:rPr lang="ru-KZ" sz="2400" dirty="0" err="1">
                <a:solidFill>
                  <a:srgbClr val="000000"/>
                </a:solidFill>
                <a:effectLst/>
                <a:latin typeface="Times New Roman" panose="02020603050405020304" pitchFamily="18" charset="0"/>
                <a:ea typeface="Times New Roman" panose="02020603050405020304" pitchFamily="18" charset="0"/>
              </a:rPr>
              <a:t>culture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gives</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specific</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flavor</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to</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environment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which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various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educational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institutions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operate</a:t>
            </a:r>
            <a:r>
              <a:rPr lang="ru-KZ" sz="2400" dirty="0">
                <a:solidFill>
                  <a:srgbClr val="000000"/>
                </a:solidFill>
                <a:effectLst/>
                <a:latin typeface="Times New Roman" panose="02020603050405020304" pitchFamily="18" charset="0"/>
                <a:ea typeface="Times New Roman" panose="02020603050405020304" pitchFamily="18" charset="0"/>
              </a:rPr>
              <a:t>. The </a:t>
            </a:r>
            <a:r>
              <a:rPr lang="ru-KZ" sz="2400" dirty="0" err="1">
                <a:solidFill>
                  <a:srgbClr val="000000"/>
                </a:solidFill>
                <a:effectLst/>
                <a:latin typeface="Times New Roman" panose="02020603050405020304" pitchFamily="18" charset="0"/>
                <a:ea typeface="Times New Roman" panose="02020603050405020304" pitchFamily="18" charset="0"/>
              </a:rPr>
              <a:t>task</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teachers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one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hand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to</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study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form</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environment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other</a:t>
            </a:r>
            <a:r>
              <a:rPr lang="ru-KZ" sz="2400" dirty="0">
                <a:solidFill>
                  <a:srgbClr val="000000"/>
                </a:solidFill>
                <a:effectLst/>
                <a:latin typeface="Times New Roman" panose="02020603050405020304" pitchFamily="18" charset="0"/>
                <a:ea typeface="Times New Roman" panose="02020603050405020304" pitchFamily="18" charset="0"/>
              </a:rPr>
              <a:t> - </a:t>
            </a:r>
            <a:r>
              <a:rPr lang="ru-KZ" sz="2400" dirty="0" err="1">
                <a:solidFill>
                  <a:srgbClr val="000000"/>
                </a:solidFill>
                <a:effectLst/>
                <a:latin typeface="Times New Roman" panose="02020603050405020304" pitchFamily="18" charset="0"/>
                <a:ea typeface="Times New Roman" panose="02020603050405020304" pitchFamily="18" charset="0"/>
              </a:rPr>
              <a:t>to</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maximize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its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educational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opportunities</a:t>
            </a:r>
            <a:r>
              <a:rPr lang="ru-KZ" sz="2400" dirty="0">
                <a:solidFill>
                  <a:srgbClr val="000000"/>
                </a:solidFill>
                <a:effectLst/>
                <a:latin typeface="Times New Roman" panose="02020603050405020304" pitchFamily="18" charset="0"/>
                <a:ea typeface="Times New Roman" panose="02020603050405020304" pitchFamily="18" charset="0"/>
              </a:rPr>
              <a:t>.</a:t>
            </a:r>
            <a:endParaRPr lang="ru-KZ" sz="2400" dirty="0">
              <a:effectLst/>
              <a:latin typeface="Times New Roman" panose="02020603050405020304" pitchFamily="18" charset="0"/>
              <a:ea typeface="Times New Roman" panose="02020603050405020304" pitchFamily="18" charset="0"/>
            </a:endParaRPr>
          </a:p>
          <a:p>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3289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8A860E-9071-4D7B-8177-2E26174F7E3D}"/>
              </a:ext>
            </a:extLst>
          </p:cNvPr>
          <p:cNvSpPr>
            <a:spLocks noGrp="1"/>
          </p:cNvSpPr>
          <p:nvPr>
            <p:ph type="title"/>
          </p:nvPr>
        </p:nvSpPr>
        <p:spPr/>
        <p:txBody>
          <a:bodyPr>
            <a:normAutofit/>
          </a:bodyPr>
          <a:lstStyle/>
          <a:p>
            <a:r>
              <a:rPr lang="ru-KZ" sz="2400" dirty="0">
                <a:solidFill>
                  <a:srgbClr val="000000"/>
                </a:solidFill>
                <a:effectLst/>
                <a:latin typeface="Times New Roman" panose="02020603050405020304" pitchFamily="18" charset="0"/>
                <a:ea typeface="Times New Roman" panose="02020603050405020304" pitchFamily="18" charset="0"/>
              </a:rPr>
              <a:t>The </a:t>
            </a:r>
            <a:r>
              <a:rPr lang="ru-KZ" sz="2400" i="1" dirty="0" err="1">
                <a:solidFill>
                  <a:srgbClr val="000000"/>
                </a:solidFill>
                <a:effectLst/>
                <a:latin typeface="Times New Roman" panose="02020603050405020304" pitchFamily="18" charset="0"/>
                <a:ea typeface="Times New Roman" panose="02020603050405020304" pitchFamily="18" charset="0"/>
              </a:rPr>
              <a:t>anthropological</a:t>
            </a:r>
            <a:r>
              <a:rPr lang="ru-KZ" sz="2400" i="1" dirty="0">
                <a:solidFill>
                  <a:srgbClr val="000000"/>
                </a:solidFill>
                <a:effectLst/>
                <a:latin typeface="Times New Roman" panose="02020603050405020304" pitchFamily="18" charset="0"/>
                <a:ea typeface="Times New Roman" panose="02020603050405020304" pitchFamily="18" charset="0"/>
              </a:rPr>
              <a:t> </a:t>
            </a:r>
            <a:r>
              <a:rPr lang="ru-KZ" sz="2400" i="1" dirty="0" err="1">
                <a:solidFill>
                  <a:srgbClr val="000000"/>
                </a:solidFill>
                <a:effectLst/>
                <a:latin typeface="Times New Roman" panose="02020603050405020304" pitchFamily="18" charset="0"/>
                <a:ea typeface="Times New Roman" panose="02020603050405020304" pitchFamily="18" charset="0"/>
              </a:rPr>
              <a:t>approach</a:t>
            </a:r>
            <a:endParaRPr lang="ru-KZ" sz="24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BAB09C17-95A3-4FB8-B9B3-1121300DBD9D}"/>
              </a:ext>
            </a:extLst>
          </p:cNvPr>
          <p:cNvSpPr>
            <a:spLocks noGrp="1"/>
          </p:cNvSpPr>
          <p:nvPr>
            <p:ph idx="1"/>
          </p:nvPr>
        </p:nvSpPr>
        <p:spPr/>
        <p:txBody>
          <a:bodyPr/>
          <a:lstStyle/>
          <a:p>
            <a:pPr marL="0" indent="0" algn="just">
              <a:buNone/>
            </a:pPr>
            <a:r>
              <a:rPr lang="ru-KZ" sz="1800" dirty="0">
                <a:solidFill>
                  <a:srgbClr val="000000"/>
                </a:solidFill>
                <a:effectLst/>
                <a:latin typeface="Times New Roman" panose="02020603050405020304" pitchFamily="18" charset="0"/>
                <a:ea typeface="Times New Roman" panose="02020603050405020304" pitchFamily="18" charset="0"/>
              </a:rPr>
              <a:t>The </a:t>
            </a:r>
            <a:r>
              <a:rPr lang="ru-KZ" sz="1800" i="1" dirty="0" err="1">
                <a:solidFill>
                  <a:srgbClr val="000000"/>
                </a:solidFill>
                <a:effectLst/>
                <a:latin typeface="Times New Roman" panose="02020603050405020304" pitchFamily="18" charset="0"/>
                <a:ea typeface="Times New Roman" panose="02020603050405020304" pitchFamily="18" charset="0"/>
              </a:rPr>
              <a:t>anthropological</a:t>
            </a:r>
            <a:r>
              <a:rPr lang="ru-KZ" sz="1800" i="1" dirty="0">
                <a:solidFill>
                  <a:srgbClr val="000000"/>
                </a:solidFill>
                <a:effectLst/>
                <a:latin typeface="Times New Roman" panose="02020603050405020304" pitchFamily="18" charset="0"/>
                <a:ea typeface="Times New Roman" panose="02020603050405020304" pitchFamily="18" charset="0"/>
              </a:rPr>
              <a:t> </a:t>
            </a:r>
            <a:r>
              <a:rPr lang="ru-KZ" sz="1800" i="1" dirty="0" err="1">
                <a:solidFill>
                  <a:srgbClr val="000000"/>
                </a:solidFill>
                <a:effectLst/>
                <a:latin typeface="Times New Roman" panose="02020603050405020304" pitchFamily="18" charset="0"/>
                <a:ea typeface="Times New Roman" panose="02020603050405020304" pitchFamily="18" charset="0"/>
              </a:rPr>
              <a:t>approach</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was</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first</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developed</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and</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justified</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by</a:t>
            </a:r>
            <a:r>
              <a:rPr lang="ru-KZ" sz="1800" dirty="0">
                <a:solidFill>
                  <a:srgbClr val="000000"/>
                </a:solidFill>
                <a:effectLst/>
                <a:latin typeface="Times New Roman" panose="02020603050405020304" pitchFamily="18" charset="0"/>
                <a:ea typeface="Times New Roman" panose="02020603050405020304" pitchFamily="18" charset="0"/>
              </a:rPr>
              <a:t> K.D. </a:t>
            </a:r>
            <a:r>
              <a:rPr lang="ru-KZ" sz="1800" dirty="0" err="1">
                <a:solidFill>
                  <a:srgbClr val="000000"/>
                </a:solidFill>
                <a:effectLst/>
                <a:latin typeface="Times New Roman" panose="02020603050405020304" pitchFamily="18" charset="0"/>
                <a:ea typeface="Times New Roman" panose="02020603050405020304" pitchFamily="18" charset="0"/>
              </a:rPr>
              <a:t>Ushinsky</a:t>
            </a:r>
            <a:r>
              <a:rPr lang="ru-KZ" sz="1800" dirty="0">
                <a:solidFill>
                  <a:srgbClr val="000000"/>
                </a:solidFill>
                <a:effectLst/>
                <a:latin typeface="Times New Roman" panose="02020603050405020304" pitchFamily="18" charset="0"/>
                <a:ea typeface="Times New Roman" panose="02020603050405020304" pitchFamily="18" charset="0"/>
              </a:rPr>
              <a:t>. In </a:t>
            </a:r>
            <a:r>
              <a:rPr lang="ru-KZ" sz="1800" dirty="0" err="1">
                <a:solidFill>
                  <a:srgbClr val="000000"/>
                </a:solidFill>
                <a:effectLst/>
                <a:latin typeface="Times New Roman" panose="02020603050405020304" pitchFamily="18" charset="0"/>
                <a:ea typeface="Times New Roman" panose="02020603050405020304" pitchFamily="18" charset="0"/>
              </a:rPr>
              <a:t>his</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understanding</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this</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is</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the</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systematic</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use</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of</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data</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from</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all</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human</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sciences</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and</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their</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consideration</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in</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the</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construction</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and</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implementation</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of</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the</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pedagogical</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process</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He</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wrote</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If</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pedagogy</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wants</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to</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educate</a:t>
            </a:r>
            <a:r>
              <a:rPr lang="ru-KZ" sz="1800" dirty="0">
                <a:solidFill>
                  <a:srgbClr val="000000"/>
                </a:solidFill>
                <a:effectLst/>
                <a:latin typeface="Times New Roman" panose="02020603050405020304" pitchFamily="18" charset="0"/>
                <a:ea typeface="Times New Roman" panose="02020603050405020304" pitchFamily="18" charset="0"/>
              </a:rPr>
              <a:t> a </a:t>
            </a:r>
            <a:r>
              <a:rPr lang="ru-KZ" sz="1800" dirty="0" err="1">
                <a:solidFill>
                  <a:srgbClr val="000000"/>
                </a:solidFill>
                <a:effectLst/>
                <a:latin typeface="Times New Roman" panose="02020603050405020304" pitchFamily="18" charset="0"/>
                <a:ea typeface="Times New Roman" panose="02020603050405020304" pitchFamily="18" charset="0"/>
              </a:rPr>
              <a:t>person</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in</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all</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respects</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then</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it</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must</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first</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get</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to</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know</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him</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too</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in</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all</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respects</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This</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position</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of</a:t>
            </a:r>
            <a:r>
              <a:rPr lang="ru-KZ" sz="1800" dirty="0">
                <a:solidFill>
                  <a:srgbClr val="000000"/>
                </a:solidFill>
                <a:effectLst/>
                <a:latin typeface="Times New Roman" panose="02020603050405020304" pitchFamily="18" charset="0"/>
                <a:ea typeface="Times New Roman" panose="02020603050405020304" pitchFamily="18" charset="0"/>
              </a:rPr>
              <a:t> K.D. </a:t>
            </a:r>
            <a:r>
              <a:rPr lang="ru-KZ" sz="1800" dirty="0" err="1">
                <a:solidFill>
                  <a:srgbClr val="000000"/>
                </a:solidFill>
                <a:effectLst/>
                <a:latin typeface="Times New Roman" panose="02020603050405020304" pitchFamily="18" charset="0"/>
                <a:ea typeface="Times New Roman" panose="02020603050405020304" pitchFamily="18" charset="0"/>
              </a:rPr>
              <a:t>Ushinsky</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remains</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relevant</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for</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modern</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pedagogy</a:t>
            </a:r>
            <a:r>
              <a:rPr lang="ru-KZ" sz="1800" dirty="0">
                <a:solidFill>
                  <a:srgbClr val="000000"/>
                </a:solidFill>
                <a:effectLst/>
                <a:latin typeface="Times New Roman" panose="02020603050405020304" pitchFamily="18" charset="0"/>
                <a:ea typeface="Times New Roman" panose="02020603050405020304" pitchFamily="18" charset="0"/>
              </a:rPr>
              <a:t>.</a:t>
            </a:r>
            <a:endParaRPr lang="ru-KZ" sz="1800" dirty="0">
              <a:effectLst/>
              <a:latin typeface="Times New Roman" panose="02020603050405020304" pitchFamily="18" charset="0"/>
              <a:ea typeface="Times New Roman" panose="02020603050405020304" pitchFamily="18" charset="0"/>
            </a:endParaRPr>
          </a:p>
          <a:p>
            <a:pPr marL="0" indent="0" algn="just">
              <a:buNone/>
            </a:pPr>
            <a:r>
              <a:rPr lang="ru-KZ" sz="1800" dirty="0">
                <a:solidFill>
                  <a:srgbClr val="000000"/>
                </a:solidFill>
                <a:effectLst/>
                <a:latin typeface="Times New Roman" panose="02020603050405020304" pitchFamily="18" charset="0"/>
                <a:ea typeface="Times New Roman" panose="02020603050405020304" pitchFamily="18" charset="0"/>
              </a:rPr>
              <a:t>The </a:t>
            </a:r>
            <a:r>
              <a:rPr lang="ru-KZ" sz="1800" dirty="0" err="1">
                <a:solidFill>
                  <a:srgbClr val="000000"/>
                </a:solidFill>
                <a:effectLst/>
                <a:latin typeface="Times New Roman" panose="02020603050405020304" pitchFamily="18" charset="0"/>
                <a:ea typeface="Times New Roman" panose="02020603050405020304" pitchFamily="18" charset="0"/>
              </a:rPr>
              <a:t>highlighted</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methodological</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principles</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approaches</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of</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pedagogy</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as</a:t>
            </a:r>
            <a:r>
              <a:rPr lang="ru-KZ" sz="1800" dirty="0">
                <a:solidFill>
                  <a:srgbClr val="000000"/>
                </a:solidFill>
                <a:effectLst/>
                <a:latin typeface="Times New Roman" panose="02020603050405020304" pitchFamily="18" charset="0"/>
                <a:ea typeface="Times New Roman" panose="02020603050405020304" pitchFamily="18" charset="0"/>
              </a:rPr>
              <a:t> a </a:t>
            </a:r>
            <a:r>
              <a:rPr lang="ru-KZ" sz="1800" dirty="0" err="1">
                <a:solidFill>
                  <a:srgbClr val="000000"/>
                </a:solidFill>
                <a:effectLst/>
                <a:latin typeface="Times New Roman" panose="02020603050405020304" pitchFamily="18" charset="0"/>
                <a:ea typeface="Times New Roman" panose="02020603050405020304" pitchFamily="18" charset="0"/>
              </a:rPr>
              <a:t>branch</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of</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humanitarian</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knowledge</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allow</a:t>
            </a:r>
            <a:r>
              <a:rPr lang="ru-KZ" sz="1800" dirty="0">
                <a:solidFill>
                  <a:srgbClr val="000000"/>
                </a:solidFill>
                <a:effectLst/>
                <a:latin typeface="Times New Roman" panose="02020603050405020304" pitchFamily="18" charset="0"/>
                <a:ea typeface="Times New Roman" panose="02020603050405020304" pitchFamily="18" charset="0"/>
              </a:rPr>
              <a:t>: 1) </a:t>
            </a:r>
            <a:r>
              <a:rPr lang="ru-KZ" sz="1800" dirty="0" err="1">
                <a:solidFill>
                  <a:srgbClr val="000000"/>
                </a:solidFill>
                <a:effectLst/>
                <a:latin typeface="Times New Roman" panose="02020603050405020304" pitchFamily="18" charset="0"/>
                <a:ea typeface="Times New Roman" panose="02020603050405020304" pitchFamily="18" charset="0"/>
              </a:rPr>
              <a:t>to</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isolate</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its</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actual</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problems</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and</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determine</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the</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strategy</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and</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the</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main</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ways</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to</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solve</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them</a:t>
            </a:r>
            <a:r>
              <a:rPr lang="ru-KZ" sz="1800" dirty="0">
                <a:solidFill>
                  <a:srgbClr val="000000"/>
                </a:solidFill>
                <a:effectLst/>
                <a:latin typeface="Times New Roman" panose="02020603050405020304" pitchFamily="18" charset="0"/>
                <a:ea typeface="Times New Roman" panose="02020603050405020304" pitchFamily="18" charset="0"/>
              </a:rPr>
              <a:t>; 2) </a:t>
            </a:r>
            <a:r>
              <a:rPr lang="ru-KZ" sz="1800" dirty="0" err="1">
                <a:solidFill>
                  <a:srgbClr val="000000"/>
                </a:solidFill>
                <a:effectLst/>
                <a:latin typeface="Times New Roman" panose="02020603050405020304" pitchFamily="18" charset="0"/>
                <a:ea typeface="Times New Roman" panose="02020603050405020304" pitchFamily="18" charset="0"/>
              </a:rPr>
              <a:t>to</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analyze</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the</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entire</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sum</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of</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educational</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problems</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and</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establish</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their</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hierarchy</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order</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of</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significance</a:t>
            </a:r>
            <a:r>
              <a:rPr lang="ru-KZ" sz="1800" dirty="0">
                <a:solidFill>
                  <a:srgbClr val="000000"/>
                </a:solidFill>
                <a:effectLst/>
                <a:latin typeface="Times New Roman" panose="02020603050405020304" pitchFamily="18" charset="0"/>
                <a:ea typeface="Times New Roman" panose="02020603050405020304" pitchFamily="18" charset="0"/>
              </a:rPr>
              <a:t>); 3) </a:t>
            </a:r>
            <a:r>
              <a:rPr lang="ru-KZ" sz="1800" dirty="0" err="1">
                <a:solidFill>
                  <a:srgbClr val="000000"/>
                </a:solidFill>
                <a:effectLst/>
                <a:latin typeface="Times New Roman" panose="02020603050405020304" pitchFamily="18" charset="0"/>
                <a:ea typeface="Times New Roman" panose="02020603050405020304" pitchFamily="18" charset="0"/>
              </a:rPr>
              <a:t>to</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carry</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out</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forecasting</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in</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the</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most</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general</a:t>
            </a:r>
            <a:r>
              <a:rPr lang="ru-KZ" sz="1800" dirty="0">
                <a:solidFill>
                  <a:srgbClr val="000000"/>
                </a:solidFill>
                <a:effectLst/>
                <a:latin typeface="Times New Roman" panose="02020603050405020304" pitchFamily="18" charset="0"/>
                <a:ea typeface="Times New Roman" panose="02020603050405020304" pitchFamily="18" charset="0"/>
              </a:rPr>
              <a:t> </a:t>
            </a:r>
            <a:r>
              <a:rPr lang="ru-KZ" sz="1800" dirty="0" err="1">
                <a:solidFill>
                  <a:srgbClr val="000000"/>
                </a:solidFill>
                <a:effectLst/>
                <a:latin typeface="Times New Roman" panose="02020603050405020304" pitchFamily="18" charset="0"/>
                <a:ea typeface="Times New Roman" panose="02020603050405020304" pitchFamily="18" charset="0"/>
              </a:rPr>
              <a:t>form</a:t>
            </a:r>
            <a:r>
              <a:rPr lang="ru-KZ" sz="1800" dirty="0">
                <a:solidFill>
                  <a:srgbClr val="000000"/>
                </a:solidFill>
                <a:effectLst/>
                <a:latin typeface="Times New Roman" panose="02020603050405020304" pitchFamily="18" charset="0"/>
                <a:ea typeface="Times New Roman" panose="02020603050405020304" pitchFamily="18" charset="0"/>
              </a:rPr>
              <a:t>.</a:t>
            </a:r>
            <a:endParaRPr lang="ru-KZ" sz="1800" dirty="0">
              <a:effectLst/>
              <a:latin typeface="Times New Roman" panose="02020603050405020304" pitchFamily="18" charset="0"/>
              <a:ea typeface="Times New Roman" panose="02020603050405020304" pitchFamily="18" charset="0"/>
            </a:endParaRPr>
          </a:p>
          <a:p>
            <a:endParaRPr lang="ru-KZ" dirty="0"/>
          </a:p>
        </p:txBody>
      </p:sp>
    </p:spTree>
    <p:extLst>
      <p:ext uri="{BB962C8B-B14F-4D97-AF65-F5344CB8AC3E}">
        <p14:creationId xmlns:p14="http://schemas.microsoft.com/office/powerpoint/2010/main" val="3937308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B0E1D9F-4649-488E-8F2F-C75C9E293B66}"/>
              </a:ext>
            </a:extLst>
          </p:cNvPr>
          <p:cNvSpPr>
            <a:spLocks noGrp="1"/>
          </p:cNvSpPr>
          <p:nvPr>
            <p:ph idx="1"/>
          </p:nvPr>
        </p:nvSpPr>
        <p:spPr>
          <a:xfrm>
            <a:off x="838200" y="1265382"/>
            <a:ext cx="10515600" cy="4911581"/>
          </a:xfrm>
        </p:spPr>
        <p:txBody>
          <a:bodyPr/>
          <a:lstStyle/>
          <a:p>
            <a:pPr marL="0" indent="0" algn="just">
              <a:buNone/>
            </a:pPr>
            <a:r>
              <a:rPr lang="en-US" sz="2400" dirty="0">
                <a:solidFill>
                  <a:srgbClr val="000000"/>
                </a:solidFill>
                <a:effectLst/>
                <a:latin typeface="Times New Roman" panose="02020603050405020304" pitchFamily="18" charset="0"/>
                <a:ea typeface="Times New Roman" panose="02020603050405020304" pitchFamily="18" charset="0"/>
              </a:rPr>
              <a:t>Taking into account the positions of the </a:t>
            </a:r>
            <a:r>
              <a:rPr lang="en-US" sz="2400" b="1" dirty="0">
                <a:solidFill>
                  <a:srgbClr val="000000"/>
                </a:solidFill>
                <a:effectLst/>
                <a:latin typeface="Times New Roman" panose="02020603050405020304" pitchFamily="18" charset="0"/>
                <a:ea typeface="Times New Roman" panose="02020603050405020304" pitchFamily="18" charset="0"/>
              </a:rPr>
              <a:t>competency based approach </a:t>
            </a:r>
            <a:r>
              <a:rPr lang="en-US" sz="2400" dirty="0">
                <a:solidFill>
                  <a:srgbClr val="000000"/>
                </a:solidFill>
                <a:effectLst/>
                <a:latin typeface="Times New Roman" panose="02020603050405020304" pitchFamily="18" charset="0"/>
                <a:ea typeface="Times New Roman" panose="02020603050405020304" pitchFamily="18" charset="0"/>
              </a:rPr>
              <a:t>in the process of pedagogical research allows us to focus on the study of the harmony of the personal and cognitive potential of students.</a:t>
            </a:r>
            <a:endParaRPr lang="ru-KZ" sz="2400" dirty="0">
              <a:effectLst/>
              <a:latin typeface="Times New Roman" panose="02020603050405020304" pitchFamily="18" charset="0"/>
              <a:ea typeface="Times New Roman" panose="02020603050405020304" pitchFamily="18" charset="0"/>
            </a:endParaRPr>
          </a:p>
          <a:p>
            <a:pPr marL="0" indent="0" algn="just">
              <a:buNone/>
            </a:pPr>
            <a:r>
              <a:rPr lang="en-US" sz="2400" dirty="0">
                <a:solidFill>
                  <a:srgbClr val="000000"/>
                </a:solidFill>
                <a:effectLst/>
                <a:latin typeface="Times New Roman" panose="02020603050405020304" pitchFamily="18" charset="0"/>
                <a:ea typeface="Times New Roman" panose="02020603050405020304" pitchFamily="18" charset="0"/>
              </a:rPr>
              <a:t>The use of the competency based approach allows us to design new pedagogical systems from the angle of the triad -"the ability to act", "the ability to be" and "the ability to live".</a:t>
            </a:r>
            <a:endParaRPr lang="ru-KZ" sz="2400" dirty="0">
              <a:effectLst/>
              <a:latin typeface="Times New Roman" panose="02020603050405020304" pitchFamily="18" charset="0"/>
              <a:ea typeface="Times New Roman" panose="02020603050405020304" pitchFamily="18" charset="0"/>
            </a:endParaRPr>
          </a:p>
          <a:p>
            <a:pPr marL="0" indent="0" algn="just">
              <a:buNone/>
            </a:pPr>
            <a:r>
              <a:rPr lang="en-US" sz="2400" dirty="0">
                <a:solidFill>
                  <a:srgbClr val="000000"/>
                </a:solidFill>
                <a:effectLst/>
                <a:latin typeface="Times New Roman" panose="02020603050405020304" pitchFamily="18" charset="0"/>
                <a:ea typeface="Times New Roman" panose="02020603050405020304" pitchFamily="18" charset="0"/>
              </a:rPr>
              <a:t>The competency based approach, which embodies the innovative process in pedagogical science today, has both a practical, pragmatic, and humanistic orientation.</a:t>
            </a:r>
            <a:endParaRPr lang="ru-KZ" sz="2400" dirty="0">
              <a:effectLst/>
              <a:latin typeface="Times New Roman" panose="02020603050405020304" pitchFamily="18" charset="0"/>
              <a:ea typeface="Times New Roman" panose="02020603050405020304" pitchFamily="18" charset="0"/>
            </a:endParaRPr>
          </a:p>
          <a:p>
            <a:endParaRPr lang="ru-KZ" dirty="0"/>
          </a:p>
        </p:txBody>
      </p:sp>
    </p:spTree>
    <p:extLst>
      <p:ext uri="{BB962C8B-B14F-4D97-AF65-F5344CB8AC3E}">
        <p14:creationId xmlns:p14="http://schemas.microsoft.com/office/powerpoint/2010/main" val="3236429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134696B-DFBB-4E2C-B181-A31C991276B2}"/>
              </a:ext>
            </a:extLst>
          </p:cNvPr>
          <p:cNvSpPr>
            <a:spLocks noGrp="1"/>
          </p:cNvSpPr>
          <p:nvPr>
            <p:ph idx="1"/>
          </p:nvPr>
        </p:nvSpPr>
        <p:spPr>
          <a:xfrm>
            <a:off x="838200" y="1016000"/>
            <a:ext cx="10515600" cy="5160963"/>
          </a:xfrm>
        </p:spPr>
        <p:txBody>
          <a:bodyPr/>
          <a:lstStyle/>
          <a:p>
            <a:pPr marL="0" indent="0" algn="just">
              <a:buNone/>
            </a:pPr>
            <a:r>
              <a:rPr lang="ru-KZ" sz="2400" b="1" dirty="0">
                <a:solidFill>
                  <a:srgbClr val="000000"/>
                </a:solidFill>
                <a:effectLst/>
                <a:latin typeface="Times New Roman" panose="02020603050405020304" pitchFamily="18" charset="0"/>
                <a:ea typeface="Times New Roman" panose="02020603050405020304" pitchFamily="18" charset="0"/>
              </a:rPr>
              <a:t>The </a:t>
            </a:r>
            <a:r>
              <a:rPr lang="ru-KZ" sz="2400" b="1" dirty="0" err="1">
                <a:solidFill>
                  <a:srgbClr val="000000"/>
                </a:solidFill>
                <a:effectLst/>
                <a:latin typeface="Times New Roman" panose="02020603050405020304" pitchFamily="18" charset="0"/>
                <a:ea typeface="Times New Roman" panose="02020603050405020304" pitchFamily="18" charset="0"/>
              </a:rPr>
              <a:t>methodology</a:t>
            </a:r>
            <a:r>
              <a:rPr lang="ru-KZ" sz="2400" b="1" dirty="0">
                <a:solidFill>
                  <a:srgbClr val="000000"/>
                </a:solidFill>
                <a:effectLst/>
                <a:latin typeface="Times New Roman" panose="02020603050405020304" pitchFamily="18" charset="0"/>
                <a:ea typeface="Times New Roman" panose="02020603050405020304" pitchFamily="18" charset="0"/>
              </a:rPr>
              <a:t> </a:t>
            </a:r>
            <a:r>
              <a:rPr lang="ru-KZ" sz="2400" b="1" dirty="0" err="1">
                <a:solidFill>
                  <a:srgbClr val="000000"/>
                </a:solidFill>
                <a:effectLst/>
                <a:latin typeface="Times New Roman" panose="02020603050405020304" pitchFamily="18" charset="0"/>
                <a:ea typeface="Times New Roman" panose="02020603050405020304" pitchFamily="18" charset="0"/>
              </a:rPr>
              <a:t>of</a:t>
            </a:r>
            <a:r>
              <a:rPr lang="ru-KZ" sz="2400" b="1" dirty="0">
                <a:solidFill>
                  <a:srgbClr val="000000"/>
                </a:solidFill>
                <a:effectLst/>
                <a:latin typeface="Times New Roman" panose="02020603050405020304" pitchFamily="18" charset="0"/>
                <a:ea typeface="Times New Roman" panose="02020603050405020304" pitchFamily="18" charset="0"/>
              </a:rPr>
              <a:t> </a:t>
            </a:r>
            <a:r>
              <a:rPr lang="ru-KZ" sz="2400" b="1" dirty="0" err="1">
                <a:solidFill>
                  <a:srgbClr val="000000"/>
                </a:solidFill>
                <a:effectLst/>
                <a:latin typeface="Times New Roman" panose="02020603050405020304" pitchFamily="18" charset="0"/>
                <a:ea typeface="Times New Roman" panose="02020603050405020304" pitchFamily="18" charset="0"/>
              </a:rPr>
              <a:t>pedagogy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science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methods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focused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internal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mechanisms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logic</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movement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organization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pedagogical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process</a:t>
            </a:r>
            <a:r>
              <a:rPr lang="ru-KZ" sz="2400" dirty="0">
                <a:solidFill>
                  <a:srgbClr val="000000"/>
                </a:solidFill>
                <a:effectLst/>
                <a:latin typeface="Times New Roman" panose="02020603050405020304" pitchFamily="18" charset="0"/>
                <a:ea typeface="Times New Roman" panose="02020603050405020304" pitchFamily="18" charset="0"/>
              </a:rPr>
              <a:t>. It </a:t>
            </a:r>
            <a:r>
              <a:rPr lang="ru-KZ" sz="2400" dirty="0" err="1">
                <a:solidFill>
                  <a:srgbClr val="000000"/>
                </a:solidFill>
                <a:effectLst/>
                <a:latin typeface="Times New Roman" panose="02020603050405020304" pitchFamily="18" charset="0"/>
                <a:ea typeface="Times New Roman" panose="02020603050405020304" pitchFamily="18" charset="0"/>
              </a:rPr>
              <a:t>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based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scientific</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ideas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that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determine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meaning</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pedagogical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activity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general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ways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means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personal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professional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self-determination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subjects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education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changing</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socio-cultural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situation</a:t>
            </a:r>
            <a:r>
              <a:rPr lang="ru-KZ" sz="2400" dirty="0">
                <a:solidFill>
                  <a:srgbClr val="000000"/>
                </a:solidFill>
                <a:effectLst/>
                <a:latin typeface="Times New Roman" panose="02020603050405020304" pitchFamily="18" charset="0"/>
                <a:ea typeface="Times New Roman" panose="02020603050405020304" pitchFamily="18" charset="0"/>
              </a:rPr>
              <a:t>.</a:t>
            </a:r>
            <a:endParaRPr lang="ru-KZ" sz="2400" dirty="0">
              <a:effectLst/>
              <a:latin typeface="Times New Roman" panose="02020603050405020304" pitchFamily="18" charset="0"/>
              <a:ea typeface="Times New Roman" panose="02020603050405020304" pitchFamily="18" charset="0"/>
            </a:endParaRPr>
          </a:p>
          <a:p>
            <a:pPr marL="0" indent="0" algn="just">
              <a:buNone/>
            </a:pPr>
            <a:r>
              <a:rPr lang="ru-KZ" sz="2400" dirty="0">
                <a:solidFill>
                  <a:srgbClr val="000000"/>
                </a:solidFill>
                <a:effectLst/>
                <a:latin typeface="Times New Roman" panose="02020603050405020304" pitchFamily="18" charset="0"/>
                <a:ea typeface="Times New Roman" panose="02020603050405020304" pitchFamily="18" charset="0"/>
              </a:rPr>
              <a:t>The </a:t>
            </a:r>
            <a:r>
              <a:rPr lang="ru-KZ" sz="2400" dirty="0" err="1">
                <a:solidFill>
                  <a:srgbClr val="000000"/>
                </a:solidFill>
                <a:effectLst/>
                <a:latin typeface="Times New Roman" panose="02020603050405020304" pitchFamily="18" charset="0"/>
                <a:ea typeface="Times New Roman" panose="02020603050405020304" pitchFamily="18" charset="0"/>
              </a:rPr>
              <a:t>concrete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scientific</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methodology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each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science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practice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serves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revealed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through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specific</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relatively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independent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approaches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or</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principles</a:t>
            </a:r>
            <a:r>
              <a:rPr lang="ru-KZ" sz="2400" dirty="0">
                <a:solidFill>
                  <a:srgbClr val="000000"/>
                </a:solidFill>
                <a:effectLst/>
                <a:latin typeface="Times New Roman" panose="02020603050405020304" pitchFamily="18" charset="0"/>
                <a:ea typeface="Times New Roman" panose="02020603050405020304" pitchFamily="18" charset="0"/>
              </a:rPr>
              <a:t>. In </a:t>
            </a:r>
            <a:r>
              <a:rPr lang="ru-KZ" sz="2400" dirty="0" err="1">
                <a:solidFill>
                  <a:srgbClr val="000000"/>
                </a:solidFill>
                <a:effectLst/>
                <a:latin typeface="Times New Roman" panose="02020603050405020304" pitchFamily="18" charset="0"/>
                <a:ea typeface="Times New Roman" panose="02020603050405020304" pitchFamily="18" charset="0"/>
              </a:rPr>
              <a:t>pedagogy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these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are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systemic</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personal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activity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polysubject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cultural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ethnopedagogical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anthropological</a:t>
            </a:r>
            <a:r>
              <a:rPr lang="ru-RU" sz="2400" dirty="0">
                <a:solidFill>
                  <a:srgbClr val="000000"/>
                </a:solidFill>
                <a:effectLst/>
                <a:latin typeface="Times New Roman" panose="02020603050405020304" pitchFamily="18" charset="0"/>
                <a:ea typeface="Times New Roman" panose="02020603050405020304" pitchFamily="18" charset="0"/>
              </a:rPr>
              <a:t>, с</a:t>
            </a:r>
            <a:r>
              <a:rPr lang="en-US" sz="2400" dirty="0" err="1">
                <a:solidFill>
                  <a:srgbClr val="000000"/>
                </a:solidFill>
                <a:effectLst/>
                <a:latin typeface="Times New Roman" panose="02020603050405020304" pitchFamily="18" charset="0"/>
                <a:ea typeface="Times New Roman" panose="02020603050405020304" pitchFamily="18" charset="0"/>
              </a:rPr>
              <a:t>ompetency</a:t>
            </a:r>
            <a:r>
              <a:rPr lang="en-US" sz="2400" dirty="0">
                <a:solidFill>
                  <a:srgbClr val="000000"/>
                </a:solidFill>
                <a:effectLst/>
                <a:latin typeface="Times New Roman" panose="02020603050405020304" pitchFamily="18" charset="0"/>
                <a:ea typeface="Times New Roman" panose="02020603050405020304" pitchFamily="18" charset="0"/>
              </a:rPr>
              <a:t> based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approaches</a:t>
            </a:r>
            <a:r>
              <a:rPr lang="ru-KZ" sz="2400" dirty="0">
                <a:solidFill>
                  <a:srgbClr val="000000"/>
                </a:solidFill>
                <a:effectLst/>
                <a:latin typeface="Times New Roman" panose="02020603050405020304" pitchFamily="18" charset="0"/>
                <a:ea typeface="Times New Roman" panose="02020603050405020304" pitchFamily="18" charset="0"/>
              </a:rPr>
              <a:t>.</a:t>
            </a:r>
            <a:endParaRPr lang="ru-KZ" sz="2400" dirty="0">
              <a:effectLst/>
              <a:latin typeface="Times New Roman" panose="02020603050405020304" pitchFamily="18" charset="0"/>
              <a:ea typeface="Times New Roman" panose="02020603050405020304" pitchFamily="18" charset="0"/>
            </a:endParaRPr>
          </a:p>
          <a:p>
            <a:endParaRPr lang="ru-KZ" dirty="0"/>
          </a:p>
        </p:txBody>
      </p:sp>
    </p:spTree>
    <p:extLst>
      <p:ext uri="{BB962C8B-B14F-4D97-AF65-F5344CB8AC3E}">
        <p14:creationId xmlns:p14="http://schemas.microsoft.com/office/powerpoint/2010/main" val="1858493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3CA959-C23E-45C3-B5B7-93866A19AE6C}"/>
              </a:ext>
            </a:extLst>
          </p:cNvPr>
          <p:cNvSpPr>
            <a:spLocks noGrp="1"/>
          </p:cNvSpPr>
          <p:nvPr>
            <p:ph type="title"/>
          </p:nvPr>
        </p:nvSpPr>
        <p:spPr/>
        <p:txBody>
          <a:bodyPr>
            <a:normAutofit/>
          </a:bodyPr>
          <a:lstStyle/>
          <a:p>
            <a:r>
              <a:rPr lang="ru-KZ" sz="2400" b="1" i="1" dirty="0">
                <a:solidFill>
                  <a:srgbClr val="000000"/>
                </a:solidFill>
                <a:effectLst/>
                <a:latin typeface="Times New Roman" panose="02020603050405020304" pitchFamily="18" charset="0"/>
                <a:ea typeface="Times New Roman" panose="02020603050405020304" pitchFamily="18" charset="0"/>
              </a:rPr>
              <a:t>A </a:t>
            </a:r>
            <a:r>
              <a:rPr lang="ru-KZ" sz="2400" b="1" i="1" dirty="0" err="1">
                <a:solidFill>
                  <a:srgbClr val="000000"/>
                </a:solidFill>
                <a:effectLst/>
                <a:latin typeface="Times New Roman" panose="02020603050405020304" pitchFamily="18" charset="0"/>
                <a:ea typeface="Times New Roman" panose="02020603050405020304" pitchFamily="18" charset="0"/>
              </a:rPr>
              <a:t>systematic</a:t>
            </a:r>
            <a:r>
              <a:rPr lang="ru-KZ" sz="2400" b="1" i="1" dirty="0">
                <a:solidFill>
                  <a:srgbClr val="000000"/>
                </a:solidFill>
                <a:effectLst/>
                <a:latin typeface="Times New Roman" panose="02020603050405020304" pitchFamily="18" charset="0"/>
                <a:ea typeface="Times New Roman" panose="02020603050405020304" pitchFamily="18" charset="0"/>
              </a:rPr>
              <a:t> </a:t>
            </a:r>
            <a:r>
              <a:rPr lang="ru-KZ" sz="2400" b="1" i="1" dirty="0" err="1">
                <a:solidFill>
                  <a:srgbClr val="000000"/>
                </a:solidFill>
                <a:effectLst/>
                <a:latin typeface="Times New Roman" panose="02020603050405020304" pitchFamily="18" charset="0"/>
                <a:ea typeface="Times New Roman" panose="02020603050405020304" pitchFamily="18" charset="0"/>
              </a:rPr>
              <a:t>approach</a:t>
            </a:r>
            <a:endParaRPr lang="ru-KZ" sz="24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FE7C9B60-86DE-4A47-B8CA-6EFFD1571507}"/>
              </a:ext>
            </a:extLst>
          </p:cNvPr>
          <p:cNvSpPr>
            <a:spLocks noGrp="1"/>
          </p:cNvSpPr>
          <p:nvPr>
            <p:ph idx="1"/>
          </p:nvPr>
        </p:nvSpPr>
        <p:spPr/>
        <p:txBody>
          <a:bodyPr>
            <a:normAutofit/>
          </a:bodyPr>
          <a:lstStyle/>
          <a:p>
            <a:pPr marL="0" indent="0">
              <a:buNone/>
            </a:pPr>
            <a:r>
              <a:rPr lang="ru-KZ" sz="2400" dirty="0" err="1">
                <a:solidFill>
                  <a:srgbClr val="000000"/>
                </a:solidFill>
                <a:effectLst/>
                <a:latin typeface="Times New Roman" panose="02020603050405020304" pitchFamily="18" charset="0"/>
                <a:ea typeface="Times New Roman" panose="02020603050405020304" pitchFamily="18" charset="0"/>
              </a:rPr>
              <a:t>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recognized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one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main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methodological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principles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essence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which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that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relatively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independent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components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are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not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considered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isolation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but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their</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interrelation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system</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with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others</a:t>
            </a:r>
            <a:r>
              <a:rPr lang="ru-KZ" sz="2400" dirty="0">
                <a:solidFill>
                  <a:srgbClr val="000000"/>
                </a:solidFill>
                <a:effectLst/>
                <a:latin typeface="Times New Roman" panose="02020603050405020304" pitchFamily="18" charset="0"/>
                <a:ea typeface="Times New Roman" panose="02020603050405020304" pitchFamily="18" charset="0"/>
              </a:rPr>
              <a:t>. The </a:t>
            </a:r>
            <a:r>
              <a:rPr lang="ru-KZ" sz="2400" dirty="0" err="1">
                <a:solidFill>
                  <a:srgbClr val="000000"/>
                </a:solidFill>
                <a:effectLst/>
                <a:latin typeface="Times New Roman" panose="02020603050405020304" pitchFamily="18" charset="0"/>
                <a:ea typeface="Times New Roman" panose="02020603050405020304" pitchFamily="18" charset="0"/>
              </a:rPr>
              <a:t>system</a:t>
            </a:r>
            <a:r>
              <a:rPr lang="en-US" sz="2400" dirty="0" err="1">
                <a:solidFill>
                  <a:srgbClr val="000000"/>
                </a:solidFill>
                <a:effectLst/>
                <a:latin typeface="Times New Roman" panose="02020603050405020304" pitchFamily="18" charset="0"/>
                <a:ea typeface="Times New Roman" panose="02020603050405020304" pitchFamily="18" charset="0"/>
              </a:rPr>
              <a:t>ic</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approach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makes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possible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to</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identify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common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system</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properties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qualitative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characteristics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individual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elements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that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make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up</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system</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i="1" dirty="0" err="1">
                <a:solidFill>
                  <a:srgbClr val="000000"/>
                </a:solidFill>
                <a:effectLst/>
                <a:latin typeface="Times New Roman" panose="02020603050405020304" pitchFamily="18" charset="0"/>
                <a:ea typeface="Times New Roman" panose="02020603050405020304" pitchFamily="18" charset="0"/>
              </a:rPr>
              <a:t>Consistency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one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key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characteristics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pedagogical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phenomena</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processes</a:t>
            </a:r>
            <a:r>
              <a:rPr lang="ru-KZ" sz="2400" dirty="0">
                <a:solidFill>
                  <a:srgbClr val="000000"/>
                </a:solidFill>
                <a:effectLst/>
                <a:latin typeface="Times New Roman" panose="02020603050405020304" pitchFamily="18" charset="0"/>
                <a:ea typeface="Times New Roman" panose="02020603050405020304" pitchFamily="18" charset="0"/>
              </a:rPr>
              <a:t>.</a:t>
            </a:r>
            <a:endParaRPr lang="en-US" sz="2400" dirty="0">
              <a:solidFill>
                <a:srgbClr val="000000"/>
              </a:solidFill>
              <a:effectLst/>
              <a:latin typeface="Times New Roman" panose="02020603050405020304" pitchFamily="18" charset="0"/>
              <a:ea typeface="Times New Roman" panose="02020603050405020304" pitchFamily="18" charset="0"/>
            </a:endParaRPr>
          </a:p>
          <a:p>
            <a:pPr marL="0" indent="0">
              <a:buNone/>
            </a:pPr>
            <a:r>
              <a:rPr lang="ru-KZ"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Much</a:t>
            </a:r>
            <a:r>
              <a:rPr lang="ru-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attention</a:t>
            </a:r>
            <a:r>
              <a:rPr lang="ru-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was</a:t>
            </a:r>
            <a:r>
              <a:rPr lang="ru-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paid</a:t>
            </a:r>
            <a:r>
              <a:rPr lang="ru-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a:t>
            </a:r>
            <a:r>
              <a:rPr lang="ru-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systematic</a:t>
            </a:r>
            <a:r>
              <a:rPr lang="ru-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approach</a:t>
            </a:r>
            <a:r>
              <a:rPr lang="ru-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a:t>
            </a:r>
            <a:r>
              <a:rPr lang="ru-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pedagogy</a:t>
            </a:r>
            <a:r>
              <a:rPr lang="ru-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by</a:t>
            </a:r>
            <a:r>
              <a:rPr lang="ru-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V.P. </a:t>
            </a:r>
            <a:r>
              <a:rPr lang="ru-KZ"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Bespalko</a:t>
            </a:r>
            <a:r>
              <a:rPr lang="ru-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M.A. </a:t>
            </a:r>
            <a:r>
              <a:rPr lang="ru-KZ"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Danilov</a:t>
            </a:r>
            <a:r>
              <a:rPr lang="ru-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ru-KZ"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Ilyina</a:t>
            </a:r>
            <a:r>
              <a:rPr lang="ru-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F.F. </a:t>
            </a:r>
            <a:r>
              <a:rPr lang="ru-KZ"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Korolev</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Lamanauskas</a:t>
            </a:r>
            <a:r>
              <a:rPr lang="ru-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others</a:t>
            </a:r>
            <a:r>
              <a:rPr lang="ru-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KZ"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ru-KZ" sz="2400" dirty="0">
              <a:effectLst/>
              <a:latin typeface="Times New Roman" panose="02020603050405020304" pitchFamily="18" charset="0"/>
              <a:ea typeface="Times New Roman" panose="02020603050405020304" pitchFamily="18" charset="0"/>
            </a:endParaRPr>
          </a:p>
          <a:p>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7570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FA8F681-A755-46AD-AA93-8030B9825C7F}"/>
              </a:ext>
            </a:extLst>
          </p:cNvPr>
          <p:cNvSpPr>
            <a:spLocks noGrp="1"/>
          </p:cNvSpPr>
          <p:nvPr>
            <p:ph idx="1"/>
          </p:nvPr>
        </p:nvSpPr>
        <p:spPr/>
        <p:txBody>
          <a:bodyPr>
            <a:normAutofit/>
          </a:bodyPr>
          <a:lstStyle/>
          <a:p>
            <a:pPr marL="0" indent="0" algn="just">
              <a:buNone/>
            </a:pPr>
            <a:r>
              <a:rPr lang="ru-KZ" sz="2400" dirty="0" err="1">
                <a:solidFill>
                  <a:srgbClr val="000000"/>
                </a:solidFill>
                <a:effectLst/>
                <a:latin typeface="Times New Roman" panose="02020603050405020304" pitchFamily="18" charset="0"/>
                <a:ea typeface="Times New Roman" panose="02020603050405020304" pitchFamily="18" charset="0"/>
              </a:rPr>
              <a:t>Within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framework</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system</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approach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should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borne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mind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that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system</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characterized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following</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features</a:t>
            </a:r>
            <a:r>
              <a:rPr lang="ru-KZ" sz="2400" dirty="0">
                <a:solidFill>
                  <a:srgbClr val="000000"/>
                </a:solidFill>
                <a:effectLst/>
                <a:latin typeface="Times New Roman" panose="02020603050405020304" pitchFamily="18" charset="0"/>
                <a:ea typeface="Times New Roman" panose="02020603050405020304" pitchFamily="18" charset="0"/>
              </a:rPr>
              <a:t>:</a:t>
            </a:r>
            <a:endParaRPr lang="ru-KZ" sz="2400" dirty="0">
              <a:effectLst/>
              <a:latin typeface="Times New Roman" panose="02020603050405020304" pitchFamily="18" charset="0"/>
              <a:ea typeface="Times New Roman" panose="02020603050405020304" pitchFamily="18" charset="0"/>
            </a:endParaRPr>
          </a:p>
          <a:p>
            <a:pPr marL="0" indent="0" algn="just">
              <a:buNone/>
            </a:pPr>
            <a:r>
              <a:rPr lang="ru-KZ" sz="2400" dirty="0">
                <a:solidFill>
                  <a:srgbClr val="000000"/>
                </a:solidFill>
                <a:effectLst/>
                <a:latin typeface="Times New Roman" panose="02020603050405020304" pitchFamily="18" charset="0"/>
                <a:ea typeface="Times New Roman" panose="02020603050405020304" pitchFamily="18" charset="0"/>
              </a:rPr>
              <a:t>1) </a:t>
            </a:r>
            <a:r>
              <a:rPr lang="ru-KZ" sz="2400" i="1" dirty="0" err="1">
                <a:solidFill>
                  <a:srgbClr val="000000"/>
                </a:solidFill>
                <a:effectLst/>
                <a:latin typeface="Times New Roman" panose="02020603050405020304" pitchFamily="18" charset="0"/>
                <a:ea typeface="Times New Roman" panose="02020603050405020304" pitchFamily="18" charset="0"/>
              </a:rPr>
              <a:t>integrity</a:t>
            </a:r>
            <a:r>
              <a:rPr lang="ru-KZ" sz="2400" i="1" dirty="0">
                <a:solidFill>
                  <a:srgbClr val="000000"/>
                </a:solidFill>
                <a:effectLst/>
                <a:latin typeface="Times New Roman" panose="02020603050405020304" pitchFamily="18" charset="0"/>
                <a:ea typeface="Times New Roman" panose="02020603050405020304" pitchFamily="18" charset="0"/>
              </a:rPr>
              <a:t>.</a:t>
            </a:r>
            <a:r>
              <a:rPr lang="ru-KZ" sz="2400" dirty="0">
                <a:solidFill>
                  <a:srgbClr val="000000"/>
                </a:solidFill>
                <a:effectLst/>
                <a:latin typeface="Times New Roman" panose="02020603050405020304" pitchFamily="18" charset="0"/>
                <a:ea typeface="Times New Roman" panose="02020603050405020304" pitchFamily="18" charset="0"/>
              </a:rPr>
              <a:t> The </a:t>
            </a:r>
            <a:r>
              <a:rPr lang="ru-KZ" sz="2400" dirty="0" err="1">
                <a:solidFill>
                  <a:srgbClr val="000000"/>
                </a:solidFill>
                <a:effectLst/>
                <a:latin typeface="Times New Roman" panose="02020603050405020304" pitchFamily="18" charset="0"/>
                <a:ea typeface="Times New Roman" panose="02020603050405020304" pitchFamily="18" charset="0"/>
              </a:rPr>
              <a:t>properties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whole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are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fundamentally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irreducible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to</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mechanical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sum</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its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elements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same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time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each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element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system</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has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its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own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place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its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own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functions</a:t>
            </a:r>
            <a:r>
              <a:rPr lang="ru-KZ" sz="2400" dirty="0">
                <a:solidFill>
                  <a:srgbClr val="000000"/>
                </a:solidFill>
                <a:effectLst/>
                <a:latin typeface="Times New Roman" panose="02020603050405020304" pitchFamily="18" charset="0"/>
                <a:ea typeface="Times New Roman" panose="02020603050405020304" pitchFamily="18" charset="0"/>
              </a:rPr>
              <a:t>;</a:t>
            </a:r>
            <a:endParaRPr lang="ru-KZ" sz="2400" dirty="0">
              <a:effectLst/>
              <a:latin typeface="Times New Roman" panose="02020603050405020304" pitchFamily="18" charset="0"/>
              <a:ea typeface="Times New Roman" panose="02020603050405020304" pitchFamily="18" charset="0"/>
            </a:endParaRPr>
          </a:p>
          <a:p>
            <a:pPr marL="0" indent="0" algn="just">
              <a:buNone/>
            </a:pPr>
            <a:r>
              <a:rPr lang="ru-KZ" sz="2400" dirty="0">
                <a:solidFill>
                  <a:srgbClr val="000000"/>
                </a:solidFill>
                <a:effectLst/>
                <a:latin typeface="Times New Roman" panose="02020603050405020304" pitchFamily="18" charset="0"/>
                <a:ea typeface="Times New Roman" panose="02020603050405020304" pitchFamily="18" charset="0"/>
              </a:rPr>
              <a:t>2) </a:t>
            </a:r>
            <a:r>
              <a:rPr lang="ru-KZ" sz="2400" i="1" dirty="0" err="1">
                <a:solidFill>
                  <a:srgbClr val="000000"/>
                </a:solidFill>
                <a:effectLst/>
                <a:latin typeface="Times New Roman" panose="02020603050405020304" pitchFamily="18" charset="0"/>
                <a:ea typeface="Times New Roman" panose="02020603050405020304" pitchFamily="18" charset="0"/>
              </a:rPr>
              <a:t>structurality</a:t>
            </a:r>
            <a:r>
              <a:rPr lang="ru-KZ" sz="2400" i="1" dirty="0">
                <a:solidFill>
                  <a:srgbClr val="000000"/>
                </a:solidFill>
                <a:effectLst/>
                <a:latin typeface="Times New Roman" panose="02020603050405020304" pitchFamily="18" charset="0"/>
                <a:ea typeface="Times New Roman" panose="02020603050405020304" pitchFamily="18" charset="0"/>
              </a:rPr>
              <a:t>.</a:t>
            </a:r>
            <a:r>
              <a:rPr lang="ru-KZ" sz="2400" dirty="0">
                <a:solidFill>
                  <a:srgbClr val="000000"/>
                </a:solidFill>
                <a:effectLst/>
                <a:latin typeface="Times New Roman" panose="02020603050405020304" pitchFamily="18" charset="0"/>
                <a:ea typeface="Times New Roman" panose="02020603050405020304" pitchFamily="18" charset="0"/>
              </a:rPr>
              <a:t> The </a:t>
            </a:r>
            <a:r>
              <a:rPr lang="ru-KZ" sz="2400" dirty="0" err="1">
                <a:solidFill>
                  <a:srgbClr val="000000"/>
                </a:solidFill>
                <a:effectLst/>
                <a:latin typeface="Times New Roman" panose="02020603050405020304" pitchFamily="18" charset="0"/>
                <a:ea typeface="Times New Roman" panose="02020603050405020304" pitchFamily="18" charset="0"/>
              </a:rPr>
              <a:t>functioning</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system</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determined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not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so</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much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peculiarities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individual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elements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properties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its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structure</a:t>
            </a:r>
            <a:r>
              <a:rPr lang="ru-KZ" sz="2400" dirty="0">
                <a:solidFill>
                  <a:srgbClr val="000000"/>
                </a:solidFill>
                <a:effectLst/>
                <a:latin typeface="Times New Roman" panose="02020603050405020304" pitchFamily="18" charset="0"/>
                <a:ea typeface="Times New Roman" panose="02020603050405020304" pitchFamily="18" charset="0"/>
              </a:rPr>
              <a:t>;</a:t>
            </a:r>
            <a:endParaRPr lang="ru-KZ" sz="2400" dirty="0">
              <a:effectLst/>
              <a:latin typeface="Times New Roman" panose="02020603050405020304" pitchFamily="18" charset="0"/>
              <a:ea typeface="Times New Roman" panose="02020603050405020304" pitchFamily="18" charset="0"/>
            </a:endParaRPr>
          </a:p>
          <a:p>
            <a:pPr marL="0" indent="0" algn="just">
              <a:buNone/>
            </a:pPr>
            <a:r>
              <a:rPr lang="ru-KZ" sz="2400" dirty="0">
                <a:solidFill>
                  <a:srgbClr val="000000"/>
                </a:solidFill>
                <a:effectLst/>
                <a:latin typeface="Times New Roman" panose="02020603050405020304" pitchFamily="18" charset="0"/>
                <a:ea typeface="Times New Roman" panose="02020603050405020304" pitchFamily="18" charset="0"/>
              </a:rPr>
              <a:t>3) </a:t>
            </a:r>
            <a:r>
              <a:rPr lang="ru-KZ" sz="2400" i="1" dirty="0" err="1">
                <a:solidFill>
                  <a:srgbClr val="000000"/>
                </a:solidFill>
                <a:effectLst/>
                <a:latin typeface="Times New Roman" panose="02020603050405020304" pitchFamily="18" charset="0"/>
                <a:ea typeface="Times New Roman" panose="02020603050405020304" pitchFamily="18" charset="0"/>
              </a:rPr>
              <a:t>hierarchy</a:t>
            </a:r>
            <a:r>
              <a:rPr lang="ru-KZ" sz="2400" i="1" dirty="0">
                <a:solidFill>
                  <a:srgbClr val="000000"/>
                </a:solidFill>
                <a:effectLst/>
                <a:latin typeface="Times New Roman" panose="02020603050405020304" pitchFamily="18" charset="0"/>
                <a:ea typeface="Times New Roman" panose="02020603050405020304" pitchFamily="18" charset="0"/>
              </a:rPr>
              <a: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Each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element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system</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can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considered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as</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relatively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independent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subsystem</a:t>
            </a:r>
            <a:r>
              <a:rPr lang="ru-KZ" sz="2400" dirty="0">
                <a:solidFill>
                  <a:srgbClr val="000000"/>
                </a:solidFill>
                <a:effectLst/>
                <a:latin typeface="Times New Roman" panose="02020603050405020304" pitchFamily="18" charset="0"/>
                <a:ea typeface="Times New Roman" panose="02020603050405020304" pitchFamily="18" charset="0"/>
              </a:rPr>
              <a:t>;</a:t>
            </a:r>
            <a:endParaRPr lang="ru-KZ" sz="2400" dirty="0">
              <a:effectLst/>
              <a:latin typeface="Times New Roman" panose="02020603050405020304" pitchFamily="18" charset="0"/>
              <a:ea typeface="Times New Roman" panose="02020603050405020304" pitchFamily="18" charset="0"/>
            </a:endParaRPr>
          </a:p>
          <a:p>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2591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414B2D8-856D-4E40-891D-242B322759D0}"/>
              </a:ext>
            </a:extLst>
          </p:cNvPr>
          <p:cNvSpPr>
            <a:spLocks noGrp="1"/>
          </p:cNvSpPr>
          <p:nvPr>
            <p:ph idx="1"/>
          </p:nvPr>
        </p:nvSpPr>
        <p:spPr>
          <a:xfrm>
            <a:off x="838200" y="1246909"/>
            <a:ext cx="10515600" cy="4930054"/>
          </a:xfrm>
        </p:spPr>
        <p:txBody>
          <a:bodyPr>
            <a:normAutofit/>
          </a:bodyPr>
          <a:lstStyle/>
          <a:p>
            <a:pPr marL="0" indent="0" algn="just">
              <a:buNone/>
            </a:pPr>
            <a:r>
              <a:rPr lang="ru-KZ" sz="2400" dirty="0">
                <a:solidFill>
                  <a:srgbClr val="000000"/>
                </a:solidFill>
                <a:effectLst/>
                <a:latin typeface="Times New Roman" panose="02020603050405020304" pitchFamily="18" charset="0"/>
                <a:ea typeface="Times New Roman" panose="02020603050405020304" pitchFamily="18" charset="0"/>
              </a:rPr>
              <a:t>4) </a:t>
            </a:r>
            <a:r>
              <a:rPr lang="ru-KZ" sz="2400" i="1" dirty="0" err="1">
                <a:solidFill>
                  <a:srgbClr val="000000"/>
                </a:solidFill>
                <a:effectLst/>
                <a:latin typeface="Times New Roman" panose="02020603050405020304" pitchFamily="18" charset="0"/>
                <a:ea typeface="Times New Roman" panose="02020603050405020304" pitchFamily="18" charset="0"/>
              </a:rPr>
              <a:t>the</a:t>
            </a:r>
            <a:r>
              <a:rPr lang="ru-KZ" sz="2400" i="1" dirty="0">
                <a:solidFill>
                  <a:srgbClr val="000000"/>
                </a:solidFill>
                <a:effectLst/>
                <a:latin typeface="Times New Roman" panose="02020603050405020304" pitchFamily="18" charset="0"/>
                <a:ea typeface="Times New Roman" panose="02020603050405020304" pitchFamily="18" charset="0"/>
              </a:rPr>
              <a:t> </a:t>
            </a:r>
            <a:r>
              <a:rPr lang="ru-KZ" sz="2400" i="1" dirty="0" err="1">
                <a:solidFill>
                  <a:srgbClr val="000000"/>
                </a:solidFill>
                <a:effectLst/>
                <a:latin typeface="Times New Roman" panose="02020603050405020304" pitchFamily="18" charset="0"/>
                <a:ea typeface="Times New Roman" panose="02020603050405020304" pitchFamily="18" charset="0"/>
              </a:rPr>
              <a:t>interdependence</a:t>
            </a:r>
            <a:r>
              <a:rPr lang="ru-KZ" sz="2400" i="1" dirty="0">
                <a:solidFill>
                  <a:srgbClr val="000000"/>
                </a:solidFill>
                <a:effectLst/>
                <a:latin typeface="Times New Roman" panose="02020603050405020304" pitchFamily="18" charset="0"/>
                <a:ea typeface="Times New Roman" panose="02020603050405020304" pitchFamily="18" charset="0"/>
              </a:rPr>
              <a:t> </a:t>
            </a:r>
            <a:r>
              <a:rPr lang="ru-KZ" sz="2400" i="1" dirty="0" err="1">
                <a:solidFill>
                  <a:srgbClr val="000000"/>
                </a:solidFill>
                <a:effectLst/>
                <a:latin typeface="Times New Roman" panose="02020603050405020304" pitchFamily="18" charset="0"/>
                <a:ea typeface="Times New Roman" panose="02020603050405020304" pitchFamily="18" charset="0"/>
              </a:rPr>
              <a:t>of</a:t>
            </a:r>
            <a:r>
              <a:rPr lang="ru-KZ" sz="2400" i="1" dirty="0">
                <a:solidFill>
                  <a:srgbClr val="000000"/>
                </a:solidFill>
                <a:effectLst/>
                <a:latin typeface="Times New Roman" panose="02020603050405020304" pitchFamily="18" charset="0"/>
                <a:ea typeface="Times New Roman" panose="02020603050405020304" pitchFamily="18" charset="0"/>
              </a:rPr>
              <a:t> </a:t>
            </a:r>
            <a:r>
              <a:rPr lang="ru-KZ" sz="2400" i="1" dirty="0" err="1">
                <a:solidFill>
                  <a:srgbClr val="000000"/>
                </a:solidFill>
                <a:effectLst/>
                <a:latin typeface="Times New Roman" panose="02020603050405020304" pitchFamily="18" charset="0"/>
                <a:ea typeface="Times New Roman" panose="02020603050405020304" pitchFamily="18" charset="0"/>
              </a:rPr>
              <a:t>the</a:t>
            </a:r>
            <a:r>
              <a:rPr lang="ru-KZ" sz="2400" i="1" dirty="0">
                <a:solidFill>
                  <a:srgbClr val="000000"/>
                </a:solidFill>
                <a:effectLst/>
                <a:latin typeface="Times New Roman" panose="02020603050405020304" pitchFamily="18" charset="0"/>
                <a:ea typeface="Times New Roman" panose="02020603050405020304" pitchFamily="18" charset="0"/>
              </a:rPr>
              <a:t> </a:t>
            </a:r>
            <a:r>
              <a:rPr lang="ru-KZ" sz="2400" i="1" dirty="0" err="1">
                <a:solidFill>
                  <a:srgbClr val="000000"/>
                </a:solidFill>
                <a:effectLst/>
                <a:latin typeface="Times New Roman" panose="02020603050405020304" pitchFamily="18" charset="0"/>
                <a:ea typeface="Times New Roman" panose="02020603050405020304" pitchFamily="18" charset="0"/>
              </a:rPr>
              <a:t>system</a:t>
            </a:r>
            <a:r>
              <a:rPr lang="ru-KZ" sz="2400" i="1" dirty="0">
                <a:solidFill>
                  <a:srgbClr val="000000"/>
                </a:solidFill>
                <a:effectLst/>
                <a:latin typeface="Times New Roman" panose="02020603050405020304" pitchFamily="18" charset="0"/>
                <a:ea typeface="Times New Roman" panose="02020603050405020304" pitchFamily="18" charset="0"/>
              </a:rPr>
              <a:t> </a:t>
            </a:r>
            <a:r>
              <a:rPr lang="ru-KZ" sz="2400" i="1" dirty="0" err="1">
                <a:solidFill>
                  <a:srgbClr val="000000"/>
                </a:solidFill>
                <a:effectLst/>
                <a:latin typeface="Times New Roman" panose="02020603050405020304" pitchFamily="18" charset="0"/>
                <a:ea typeface="Times New Roman" panose="02020603050405020304" pitchFamily="18" charset="0"/>
              </a:rPr>
              <a:t>and</a:t>
            </a:r>
            <a:r>
              <a:rPr lang="ru-KZ" sz="2400" i="1" dirty="0">
                <a:solidFill>
                  <a:srgbClr val="000000"/>
                </a:solidFill>
                <a:effectLst/>
                <a:latin typeface="Times New Roman" panose="02020603050405020304" pitchFamily="18" charset="0"/>
                <a:ea typeface="Times New Roman" panose="02020603050405020304" pitchFamily="18" charset="0"/>
              </a:rPr>
              <a:t> </a:t>
            </a:r>
            <a:r>
              <a:rPr lang="ru-KZ" sz="2400" i="1" dirty="0" err="1">
                <a:solidFill>
                  <a:srgbClr val="000000"/>
                </a:solidFill>
                <a:effectLst/>
                <a:latin typeface="Times New Roman" panose="02020603050405020304" pitchFamily="18" charset="0"/>
                <a:ea typeface="Times New Roman" panose="02020603050405020304" pitchFamily="18" charset="0"/>
              </a:rPr>
              <a:t>the</a:t>
            </a:r>
            <a:r>
              <a:rPr lang="ru-KZ" sz="2400" i="1" dirty="0">
                <a:solidFill>
                  <a:srgbClr val="000000"/>
                </a:solidFill>
                <a:effectLst/>
                <a:latin typeface="Times New Roman" panose="02020603050405020304" pitchFamily="18" charset="0"/>
                <a:ea typeface="Times New Roman" panose="02020603050405020304" pitchFamily="18" charset="0"/>
              </a:rPr>
              <a:t> </a:t>
            </a:r>
            <a:r>
              <a:rPr lang="ru-KZ" sz="2400" i="1" dirty="0" err="1">
                <a:solidFill>
                  <a:srgbClr val="000000"/>
                </a:solidFill>
                <a:effectLst/>
                <a:latin typeface="Times New Roman" panose="02020603050405020304" pitchFamily="18" charset="0"/>
                <a:ea typeface="Times New Roman" panose="02020603050405020304" pitchFamily="18" charset="0"/>
              </a:rPr>
              <a:t>environment</a:t>
            </a:r>
            <a:r>
              <a:rPr lang="ru-KZ" sz="2400" i="1" dirty="0">
                <a:solidFill>
                  <a:srgbClr val="000000"/>
                </a:solidFill>
                <a:effectLst/>
                <a:latin typeface="Times New Roman" panose="02020603050405020304" pitchFamily="18" charset="0"/>
                <a:ea typeface="Times New Roman" panose="02020603050405020304" pitchFamily="18" charset="0"/>
              </a:rPr>
              <a:t>.</a:t>
            </a:r>
            <a:r>
              <a:rPr lang="ru-KZ" sz="2400" dirty="0">
                <a:solidFill>
                  <a:srgbClr val="000000"/>
                </a:solidFill>
                <a:effectLst/>
                <a:latin typeface="Times New Roman" panose="02020603050405020304" pitchFamily="18" charset="0"/>
                <a:ea typeface="Times New Roman" panose="02020603050405020304" pitchFamily="18" charset="0"/>
              </a:rPr>
              <a:t> The </a:t>
            </a:r>
            <a:r>
              <a:rPr lang="ru-KZ" sz="2400" dirty="0" err="1">
                <a:solidFill>
                  <a:srgbClr val="000000"/>
                </a:solidFill>
                <a:effectLst/>
                <a:latin typeface="Times New Roman" panose="02020603050405020304" pitchFamily="18" charset="0"/>
                <a:ea typeface="Times New Roman" panose="02020603050405020304" pitchFamily="18" charset="0"/>
              </a:rPr>
              <a:t>system</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functions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develops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close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interaction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with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environment</a:t>
            </a:r>
            <a:r>
              <a:rPr lang="ru-KZ" sz="2400" dirty="0">
                <a:solidFill>
                  <a:srgbClr val="000000"/>
                </a:solidFill>
                <a:effectLst/>
                <a:latin typeface="Times New Roman" panose="02020603050405020304" pitchFamily="18" charset="0"/>
                <a:ea typeface="Times New Roman" panose="02020603050405020304" pitchFamily="18" charset="0"/>
              </a:rPr>
              <a:t>;</a:t>
            </a:r>
            <a:endParaRPr lang="ru-KZ" sz="2400" dirty="0">
              <a:effectLst/>
              <a:latin typeface="Times New Roman" panose="02020603050405020304" pitchFamily="18" charset="0"/>
              <a:ea typeface="Times New Roman" panose="02020603050405020304" pitchFamily="18" charset="0"/>
            </a:endParaRPr>
          </a:p>
          <a:p>
            <a:pPr marL="0" indent="0" algn="just">
              <a:buNone/>
            </a:pPr>
            <a:r>
              <a:rPr lang="ru-KZ" sz="2400" dirty="0">
                <a:solidFill>
                  <a:srgbClr val="000000"/>
                </a:solidFill>
                <a:effectLst/>
                <a:latin typeface="Times New Roman" panose="02020603050405020304" pitchFamily="18" charset="0"/>
                <a:ea typeface="Times New Roman" panose="02020603050405020304" pitchFamily="18" charset="0"/>
              </a:rPr>
              <a:t>5)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multiplicity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descriptions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Due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to</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complexity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system</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objects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various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schemes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models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their</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description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can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used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process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their</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cognition</a:t>
            </a:r>
            <a:r>
              <a:rPr lang="ru-KZ" sz="2400" dirty="0">
                <a:solidFill>
                  <a:srgbClr val="000000"/>
                </a:solidFill>
                <a:effectLst/>
                <a:latin typeface="Times New Roman" panose="02020603050405020304" pitchFamily="18" charset="0"/>
                <a:ea typeface="Times New Roman" panose="02020603050405020304" pitchFamily="18" charset="0"/>
              </a:rPr>
              <a:t>.</a:t>
            </a:r>
            <a:endParaRPr lang="ru-KZ" sz="2400" dirty="0">
              <a:effectLst/>
              <a:latin typeface="Times New Roman" panose="02020603050405020304" pitchFamily="18" charset="0"/>
              <a:ea typeface="Times New Roman" panose="02020603050405020304" pitchFamily="18" charset="0"/>
            </a:endParaRPr>
          </a:p>
          <a:p>
            <a:pPr marL="0" indent="0" algn="just">
              <a:buNone/>
            </a:pPr>
            <a:r>
              <a:rPr lang="ru-KZ" sz="2400" dirty="0">
                <a:solidFill>
                  <a:srgbClr val="000000"/>
                </a:solidFill>
                <a:effectLst/>
                <a:latin typeface="Times New Roman" panose="02020603050405020304" pitchFamily="18" charset="0"/>
                <a:ea typeface="Times New Roman" panose="02020603050405020304" pitchFamily="18" charset="0"/>
              </a:rPr>
              <a:t>Special </a:t>
            </a:r>
            <a:r>
              <a:rPr lang="ru-KZ" sz="2400" dirty="0" err="1">
                <a:solidFill>
                  <a:srgbClr val="000000"/>
                </a:solidFill>
                <a:effectLst/>
                <a:latin typeface="Times New Roman" panose="02020603050405020304" pitchFamily="18" charset="0"/>
                <a:ea typeface="Times New Roman" panose="02020603050405020304" pitchFamily="18" charset="0"/>
              </a:rPr>
              <a:t>attention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should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paid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to</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need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for</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holistic</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approach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to</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educational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systems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to</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observe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principle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integrity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research</a:t>
            </a:r>
            <a:r>
              <a:rPr lang="ru-KZ" sz="2400" dirty="0">
                <a:solidFill>
                  <a:srgbClr val="000000"/>
                </a:solidFill>
                <a:effectLst/>
                <a:latin typeface="Times New Roman" panose="02020603050405020304" pitchFamily="18" charset="0"/>
                <a:ea typeface="Times New Roman" panose="02020603050405020304" pitchFamily="18" charset="0"/>
              </a:rPr>
              <a:t>.</a:t>
            </a:r>
            <a:endParaRPr lang="ru-KZ" sz="2400" dirty="0">
              <a:effectLst/>
              <a:latin typeface="Times New Roman" panose="02020603050405020304" pitchFamily="18" charset="0"/>
              <a:ea typeface="Times New Roman" panose="02020603050405020304" pitchFamily="18" charset="0"/>
            </a:endParaRPr>
          </a:p>
          <a:p>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6095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ABF620-8022-4A4A-B7DD-E1BB73DB7F99}"/>
              </a:ext>
            </a:extLst>
          </p:cNvPr>
          <p:cNvSpPr>
            <a:spLocks noGrp="1"/>
          </p:cNvSpPr>
          <p:nvPr>
            <p:ph type="title"/>
          </p:nvPr>
        </p:nvSpPr>
        <p:spPr/>
        <p:txBody>
          <a:bodyPr>
            <a:normAutofit/>
          </a:bodyPr>
          <a:lstStyle/>
          <a:p>
            <a:endParaRPr lang="ru-KZ" sz="24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F1955C2E-E4A9-4604-9FAE-E36B569450A6}"/>
              </a:ext>
            </a:extLst>
          </p:cNvPr>
          <p:cNvSpPr>
            <a:spLocks noGrp="1"/>
          </p:cNvSpPr>
          <p:nvPr>
            <p:ph idx="1"/>
          </p:nvPr>
        </p:nvSpPr>
        <p:spPr/>
        <p:txBody>
          <a:bodyPr>
            <a:normAutofit/>
          </a:bodyPr>
          <a:lstStyle/>
          <a:p>
            <a:pPr algn="just"/>
            <a:r>
              <a:rPr lang="ru-KZ" sz="2400" dirty="0">
                <a:solidFill>
                  <a:srgbClr val="000000"/>
                </a:solidFill>
                <a:effectLst/>
                <a:latin typeface="Times New Roman" panose="02020603050405020304" pitchFamily="18" charset="0"/>
                <a:ea typeface="Times New Roman" panose="02020603050405020304" pitchFamily="18" charset="0"/>
              </a:rPr>
              <a:t>The </a:t>
            </a:r>
            <a:r>
              <a:rPr lang="ru-KZ" sz="2400" dirty="0" err="1">
                <a:solidFill>
                  <a:srgbClr val="000000"/>
                </a:solidFill>
                <a:effectLst/>
                <a:latin typeface="Times New Roman" panose="02020603050405020304" pitchFamily="18" charset="0"/>
                <a:ea typeface="Times New Roman" panose="02020603050405020304" pitchFamily="18" charset="0"/>
              </a:rPr>
              <a:t>pedagogical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process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clearly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reveals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interactions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studied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b="1" dirty="0" err="1">
                <a:solidFill>
                  <a:srgbClr val="000000"/>
                </a:solidFill>
                <a:effectLst/>
                <a:latin typeface="Times New Roman" panose="02020603050405020304" pitchFamily="18" charset="0"/>
                <a:ea typeface="Times New Roman" panose="02020603050405020304" pitchFamily="18" charset="0"/>
              </a:rPr>
              <a:t>synergetics</a:t>
            </a:r>
            <a:r>
              <a:rPr lang="ru-KZ" sz="2400" b="1" dirty="0">
                <a:solidFill>
                  <a:srgbClr val="000000"/>
                </a:solidFill>
                <a:effectLst/>
                <a:latin typeface="Times New Roman" panose="02020603050405020304" pitchFamily="18" charset="0"/>
                <a:ea typeface="Times New Roman" panose="02020603050405020304" pitchFamily="18" charset="0"/>
              </a:rPr>
              <a:t> </a:t>
            </a:r>
            <a:r>
              <a:rPr lang="ru-KZ" sz="2400" dirty="0">
                <a:solidFill>
                  <a:srgbClr val="000000"/>
                </a:solidFill>
                <a:effectLst/>
                <a:latin typeface="Times New Roman" panose="02020603050405020304" pitchFamily="18" charset="0"/>
                <a:ea typeface="Times New Roman" panose="02020603050405020304" pitchFamily="18" charset="0"/>
              </a:rPr>
              <a:t>–</a:t>
            </a:r>
            <a:r>
              <a:rPr lang="ru-KZ" sz="2400" dirty="0" err="1">
                <a:solidFill>
                  <a:srgbClr val="000000"/>
                </a:solidFill>
                <a:effectLst/>
                <a:latin typeface="Times New Roman" panose="02020603050405020304" pitchFamily="18" charset="0"/>
                <a:ea typeface="Times New Roman" panose="02020603050405020304" pitchFamily="18" charset="0"/>
              </a:rPr>
              <a:t>from</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Greek</a:t>
            </a:r>
            <a:r>
              <a:rPr lang="ru-KZ" sz="2400" dirty="0">
                <a:solidFill>
                  <a:srgbClr val="000000"/>
                </a:solidFill>
                <a:effectLst/>
                <a:latin typeface="Times New Roman" panose="02020603050405020304" pitchFamily="18" charset="0"/>
                <a:ea typeface="Times New Roman" panose="02020603050405020304" pitchFamily="18" charset="0"/>
              </a:rPr>
              <a:t> - </a:t>
            </a:r>
            <a:r>
              <a:rPr lang="ru-KZ" sz="2400" dirty="0" err="1">
                <a:solidFill>
                  <a:srgbClr val="000000"/>
                </a:solidFill>
                <a:effectLst/>
                <a:latin typeface="Times New Roman" panose="02020603050405020304" pitchFamily="18" charset="0"/>
                <a:ea typeface="Times New Roman" panose="02020603050405020304" pitchFamily="18" charset="0"/>
              </a:rPr>
              <a:t>ynergo</a:t>
            </a:r>
            <a:r>
              <a:rPr lang="ru-KZ" sz="2400" dirty="0">
                <a:solidFill>
                  <a:srgbClr val="000000"/>
                </a:solidFill>
                <a:effectLst/>
                <a:latin typeface="Times New Roman" panose="02020603050405020304" pitchFamily="18" charset="0"/>
                <a:ea typeface="Times New Roman" panose="02020603050405020304" pitchFamily="18" charset="0"/>
              </a:rPr>
              <a:t> - </a:t>
            </a:r>
            <a:r>
              <a:rPr lang="ru-KZ" sz="2400" dirty="0" err="1">
                <a:solidFill>
                  <a:srgbClr val="000000"/>
                </a:solidFill>
                <a:effectLst/>
                <a:latin typeface="Times New Roman" panose="02020603050405020304" pitchFamily="18" charset="0"/>
                <a:ea typeface="Times New Roman" panose="02020603050405020304" pitchFamily="18" charset="0"/>
              </a:rPr>
              <a:t>jointly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acting</a:t>
            </a:r>
            <a:r>
              <a:rPr lang="ru-KZ" sz="2400" dirty="0">
                <a:solidFill>
                  <a:srgbClr val="000000"/>
                </a:solidFill>
                <a:effectLst/>
                <a:latin typeface="Times New Roman" panose="02020603050405020304" pitchFamily="18" charset="0"/>
                <a:ea typeface="Times New Roman" panose="02020603050405020304" pitchFamily="18" charset="0"/>
              </a:rPr>
              <a:t>) -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modern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theory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joint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action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theory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focuses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unevenness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instability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as</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natural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state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nonlinear</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systems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multivariance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uncertainty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their</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development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paths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depending</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on</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variety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influencing</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factors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conditions</a:t>
            </a:r>
            <a:r>
              <a:rPr lang="ru-KZ" sz="2400" dirty="0">
                <a:solidFill>
                  <a:srgbClr val="000000"/>
                </a:solidFill>
                <a:effectLst/>
                <a:latin typeface="Times New Roman" panose="02020603050405020304" pitchFamily="18" charset="0"/>
                <a:ea typeface="Times New Roman" panose="02020603050405020304" pitchFamily="18" charset="0"/>
              </a:rPr>
              <a:t>. Based </a:t>
            </a:r>
            <a:r>
              <a:rPr lang="ru-KZ" sz="2400" dirty="0" err="1">
                <a:solidFill>
                  <a:srgbClr val="000000"/>
                </a:solidFill>
                <a:effectLst/>
                <a:latin typeface="Times New Roman" panose="02020603050405020304" pitchFamily="18" charset="0"/>
                <a:ea typeface="Times New Roman" panose="02020603050405020304" pitchFamily="18" charset="0"/>
              </a:rPr>
              <a:t>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follows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that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pedagogical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system</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cannot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imposed</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way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behavior</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or</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development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but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possible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to</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choose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stimulate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one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options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laid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down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specific</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conditions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counting</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on</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b="1" dirty="0" err="1">
                <a:solidFill>
                  <a:srgbClr val="000000"/>
                </a:solidFill>
                <a:effectLst/>
                <a:latin typeface="Times New Roman" panose="02020603050405020304" pitchFamily="18" charset="0"/>
                <a:ea typeface="Times New Roman" panose="02020603050405020304" pitchFamily="18" charset="0"/>
              </a:rPr>
              <a:t>synergetic</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self-managed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process</a:t>
            </a:r>
            <a:r>
              <a:rPr lang="ru-KZ" sz="2400" dirty="0">
                <a:solidFill>
                  <a:srgbClr val="000000"/>
                </a:solidFill>
                <a:effectLst/>
                <a:latin typeface="Times New Roman" panose="02020603050405020304" pitchFamily="18" charset="0"/>
                <a:ea typeface="Times New Roman" panose="02020603050405020304" pitchFamily="18" charset="0"/>
              </a:rPr>
              <a:t>.</a:t>
            </a:r>
            <a:endParaRPr lang="ru-KZ" sz="2400" dirty="0">
              <a:effectLst/>
              <a:latin typeface="Times New Roman" panose="02020603050405020304" pitchFamily="18" charset="0"/>
              <a:ea typeface="Times New Roman" panose="02020603050405020304" pitchFamily="18" charset="0"/>
            </a:endParaRPr>
          </a:p>
          <a:p>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9651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F23A4E-F679-45E2-99E3-77B25524CE53}"/>
              </a:ext>
            </a:extLst>
          </p:cNvPr>
          <p:cNvSpPr>
            <a:spLocks noGrp="1"/>
          </p:cNvSpPr>
          <p:nvPr>
            <p:ph type="title"/>
          </p:nvPr>
        </p:nvSpPr>
        <p:spPr/>
        <p:txBody>
          <a:bodyPr>
            <a:normAutofit/>
          </a:bodyPr>
          <a:lstStyle/>
          <a:p>
            <a:r>
              <a:rPr lang="en-US" sz="2400" b="1" dirty="0">
                <a:solidFill>
                  <a:srgbClr val="000000"/>
                </a:solidFill>
                <a:effectLst/>
                <a:latin typeface="Times New Roman" panose="02020603050405020304" pitchFamily="18" charset="0"/>
                <a:ea typeface="Times New Roman" panose="02020603050405020304" pitchFamily="18" charset="0"/>
              </a:rPr>
              <a:t>The system-activity approach</a:t>
            </a:r>
            <a:endParaRPr lang="ru-KZ" sz="24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ED920801-5EB2-4B4F-93D9-CE5C302E7494}"/>
              </a:ext>
            </a:extLst>
          </p:cNvPr>
          <p:cNvSpPr>
            <a:spLocks noGrp="1"/>
          </p:cNvSpPr>
          <p:nvPr>
            <p:ph idx="1"/>
          </p:nvPr>
        </p:nvSpPr>
        <p:spPr/>
        <p:txBody>
          <a:bodyPr>
            <a:normAutofit/>
          </a:bodyPr>
          <a:lstStyle/>
          <a:p>
            <a:pPr marL="0" indent="0" algn="just">
              <a:buNone/>
            </a:pPr>
            <a:r>
              <a:rPr lang="en-US" sz="2400" dirty="0">
                <a:solidFill>
                  <a:srgbClr val="000000"/>
                </a:solidFill>
                <a:effectLst/>
                <a:latin typeface="Times New Roman" panose="02020603050405020304" pitchFamily="18" charset="0"/>
                <a:ea typeface="Times New Roman" panose="02020603050405020304" pitchFamily="18" charset="0"/>
              </a:rPr>
              <a:t>focuses the researcher's attention on the fact that people, unlike inanimate systems, have activity. Only a living organism is characterized by internal orderliness and an individual response to external stimuli. Therefore, a person's ability to learn and research depends on the availability of effective communication, which includes not only a certain amount of information, but intuition, feelings and emotions.</a:t>
            </a:r>
            <a:endParaRPr lang="ru-KZ" sz="2400" dirty="0">
              <a:effectLst/>
              <a:latin typeface="Times New Roman" panose="02020603050405020304" pitchFamily="18" charset="0"/>
              <a:ea typeface="Times New Roman" panose="02020603050405020304" pitchFamily="18" charset="0"/>
            </a:endParaRPr>
          </a:p>
          <a:p>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7790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C1A5EA-4051-4489-AF70-4E90A3A6D27A}"/>
              </a:ext>
            </a:extLst>
          </p:cNvPr>
          <p:cNvSpPr>
            <a:spLocks noGrp="1"/>
          </p:cNvSpPr>
          <p:nvPr>
            <p:ph type="title"/>
          </p:nvPr>
        </p:nvSpPr>
        <p:spPr/>
        <p:txBody>
          <a:bodyPr>
            <a:normAutofit/>
          </a:bodyPr>
          <a:lstStyle/>
          <a:p>
            <a:r>
              <a:rPr lang="en-US" sz="2400" b="1" dirty="0">
                <a:solidFill>
                  <a:srgbClr val="000000"/>
                </a:solidFill>
                <a:effectLst/>
                <a:latin typeface="Times New Roman" panose="02020603050405020304" pitchFamily="18" charset="0"/>
                <a:ea typeface="Times New Roman" panose="02020603050405020304" pitchFamily="18" charset="0"/>
              </a:rPr>
              <a:t>Reflexive approach</a:t>
            </a:r>
            <a:endParaRPr lang="ru-KZ" sz="24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DEE10479-0247-43A1-9232-DE5AEA722A7E}"/>
              </a:ext>
            </a:extLst>
          </p:cNvPr>
          <p:cNvSpPr>
            <a:spLocks noGrp="1"/>
          </p:cNvSpPr>
          <p:nvPr>
            <p:ph idx="1"/>
          </p:nvPr>
        </p:nvSpPr>
        <p:spPr/>
        <p:txBody>
          <a:bodyPr/>
          <a:lstStyle/>
          <a:p>
            <a:pPr marL="0" indent="0" algn="just">
              <a:buNone/>
            </a:pPr>
            <a:r>
              <a:rPr lang="en-US" sz="2400" dirty="0">
                <a:solidFill>
                  <a:srgbClr val="000000"/>
                </a:solidFill>
                <a:effectLst/>
                <a:latin typeface="Times New Roman" panose="02020603050405020304" pitchFamily="18" charset="0"/>
                <a:ea typeface="Times New Roman" panose="02020603050405020304" pitchFamily="18" charset="0"/>
              </a:rPr>
              <a:t>The value of the </a:t>
            </a:r>
            <a:r>
              <a:rPr lang="en-US" sz="2400" b="1" dirty="0">
                <a:solidFill>
                  <a:srgbClr val="000000"/>
                </a:solidFill>
                <a:effectLst/>
                <a:latin typeface="Times New Roman" panose="02020603050405020304" pitchFamily="18" charset="0"/>
                <a:ea typeface="Times New Roman" panose="02020603050405020304" pitchFamily="18" charset="0"/>
              </a:rPr>
              <a:t>reflexive approach</a:t>
            </a:r>
            <a:r>
              <a:rPr lang="en-US" sz="2400" dirty="0">
                <a:solidFill>
                  <a:srgbClr val="000000"/>
                </a:solidFill>
                <a:effectLst/>
                <a:latin typeface="Times New Roman" panose="02020603050405020304" pitchFamily="18" charset="0"/>
                <a:ea typeface="Times New Roman" panose="02020603050405020304" pitchFamily="18" charset="0"/>
              </a:rPr>
              <a:t> lies in its provision on the management of the process of mastering the methodology of research activity. Its basis is the reflexive regulation of the search for new ideas: the stage of criticism, conscious rethinking and rationing of activities. Knowledge of the types of structures and their main stages of reflexive regulation is necessary to determine the entire system of mastering the methodology of research activity, because this process consists of micro-processes that need to be variably adjusted in communication.</a:t>
            </a:r>
            <a:endParaRPr lang="ru-KZ" sz="2400" dirty="0">
              <a:effectLst/>
              <a:latin typeface="Times New Roman" panose="02020603050405020304" pitchFamily="18" charset="0"/>
              <a:ea typeface="Times New Roman" panose="02020603050405020304" pitchFamily="18" charset="0"/>
            </a:endParaRPr>
          </a:p>
          <a:p>
            <a:endParaRPr lang="ru-KZ" dirty="0"/>
          </a:p>
        </p:txBody>
      </p:sp>
    </p:spTree>
    <p:extLst>
      <p:ext uri="{BB962C8B-B14F-4D97-AF65-F5344CB8AC3E}">
        <p14:creationId xmlns:p14="http://schemas.microsoft.com/office/powerpoint/2010/main" val="75121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71E331-4061-439E-8823-34EDED009E17}"/>
              </a:ext>
            </a:extLst>
          </p:cNvPr>
          <p:cNvSpPr>
            <a:spLocks noGrp="1"/>
          </p:cNvSpPr>
          <p:nvPr>
            <p:ph type="title"/>
          </p:nvPr>
        </p:nvSpPr>
        <p:spPr/>
        <p:txBody>
          <a:bodyPr>
            <a:normAutofit/>
          </a:bodyPr>
          <a:lstStyle/>
          <a:p>
            <a:r>
              <a:rPr lang="ru-KZ" sz="2400" i="1" dirty="0" err="1">
                <a:solidFill>
                  <a:srgbClr val="000000"/>
                </a:solidFill>
                <a:effectLst/>
                <a:latin typeface="Times New Roman" panose="02020603050405020304" pitchFamily="18" charset="0"/>
                <a:ea typeface="Times New Roman" panose="02020603050405020304" pitchFamily="18" charset="0"/>
              </a:rPr>
              <a:t>Activity</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based approach</a:t>
            </a:r>
            <a:endParaRPr lang="ru-KZ" sz="24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8662A0BE-03AF-4278-9B4D-15A56537B316}"/>
              </a:ext>
            </a:extLst>
          </p:cNvPr>
          <p:cNvSpPr>
            <a:spLocks noGrp="1"/>
          </p:cNvSpPr>
          <p:nvPr>
            <p:ph idx="1"/>
          </p:nvPr>
        </p:nvSpPr>
        <p:spPr/>
        <p:txBody>
          <a:bodyPr/>
          <a:lstStyle/>
          <a:p>
            <a:pPr marL="0" indent="0" algn="just">
              <a:buNone/>
            </a:pPr>
            <a:r>
              <a:rPr lang="ru-KZ" sz="2400" i="1" dirty="0" err="1">
                <a:solidFill>
                  <a:srgbClr val="000000"/>
                </a:solidFill>
                <a:effectLst/>
                <a:latin typeface="Times New Roman" panose="02020603050405020304" pitchFamily="18" charset="0"/>
                <a:ea typeface="Times New Roman" panose="02020603050405020304" pitchFamily="18" charset="0"/>
              </a:rPr>
              <a:t>Activity</a:t>
            </a:r>
            <a:r>
              <a:rPr lang="ru-KZ" sz="2400" i="1"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expedient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transformation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surrounding</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reality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by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people</a:t>
            </a:r>
            <a:r>
              <a:rPr lang="ru-KZ" sz="2400" dirty="0">
                <a:solidFill>
                  <a:srgbClr val="000000"/>
                </a:solidFill>
                <a:effectLst/>
                <a:latin typeface="Times New Roman" panose="02020603050405020304" pitchFamily="18" charset="0"/>
                <a:ea typeface="Times New Roman" panose="02020603050405020304" pitchFamily="18" charset="0"/>
              </a:rPr>
              <a:t>. The </a:t>
            </a:r>
            <a:r>
              <a:rPr lang="ru-KZ" sz="2400" dirty="0" err="1">
                <a:solidFill>
                  <a:srgbClr val="000000"/>
                </a:solidFill>
                <a:effectLst/>
                <a:latin typeface="Times New Roman" panose="02020603050405020304" pitchFamily="18" charset="0"/>
                <a:ea typeface="Times New Roman" panose="02020603050405020304" pitchFamily="18" charset="0"/>
              </a:rPr>
              <a:t>initial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form</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such</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transformation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labor</a:t>
            </a:r>
            <a:r>
              <a:rPr lang="ru-KZ" sz="2400" dirty="0">
                <a:solidFill>
                  <a:srgbClr val="000000"/>
                </a:solidFill>
                <a:effectLst/>
                <a:latin typeface="Times New Roman" panose="02020603050405020304" pitchFamily="18" charset="0"/>
                <a:ea typeface="Times New Roman" panose="02020603050405020304" pitchFamily="18" charset="0"/>
              </a:rPr>
              <a:t>. All </a:t>
            </a:r>
            <a:r>
              <a:rPr lang="ru-KZ" sz="2400" dirty="0" err="1">
                <a:solidFill>
                  <a:srgbClr val="000000"/>
                </a:solidFill>
                <a:effectLst/>
                <a:latin typeface="Times New Roman" panose="02020603050405020304" pitchFamily="18" charset="0"/>
                <a:ea typeface="Times New Roman" panose="02020603050405020304" pitchFamily="18" charset="0"/>
              </a:rPr>
              <a:t>types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material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spiritual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human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activity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are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derived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from</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labor</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carry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its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main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feature</a:t>
            </a:r>
            <a:r>
              <a:rPr lang="ru-KZ" sz="2400" dirty="0">
                <a:solidFill>
                  <a:srgbClr val="000000"/>
                </a:solidFill>
                <a:effectLst/>
                <a:latin typeface="Times New Roman" panose="02020603050405020304" pitchFamily="18" charset="0"/>
                <a:ea typeface="Times New Roman" panose="02020603050405020304" pitchFamily="18" charset="0"/>
              </a:rPr>
              <a:t> -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creative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transformation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surrounding</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world</a:t>
            </a:r>
            <a:r>
              <a:rPr lang="ru-KZ" sz="2400" dirty="0">
                <a:solidFill>
                  <a:srgbClr val="000000"/>
                </a:solidFill>
                <a:effectLst/>
                <a:latin typeface="Times New Roman" panose="02020603050405020304" pitchFamily="18" charset="0"/>
                <a:ea typeface="Times New Roman" panose="02020603050405020304" pitchFamily="18" charset="0"/>
              </a:rPr>
              <a:t>. By </a:t>
            </a:r>
            <a:r>
              <a:rPr lang="ru-KZ" sz="2400" dirty="0" err="1">
                <a:solidFill>
                  <a:srgbClr val="000000"/>
                </a:solidFill>
                <a:effectLst/>
                <a:latin typeface="Times New Roman" panose="02020603050405020304" pitchFamily="18" charset="0"/>
                <a:ea typeface="Times New Roman" panose="02020603050405020304" pitchFamily="18" charset="0"/>
              </a:rPr>
              <a:t>transforming</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nature</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person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transforms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himself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manifesting</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himself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as</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subject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his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development</a:t>
            </a:r>
            <a:r>
              <a:rPr lang="ru-KZ" sz="2400" dirty="0">
                <a:solidFill>
                  <a:srgbClr val="000000"/>
                </a:solidFill>
                <a:effectLst/>
                <a:latin typeface="Times New Roman" panose="02020603050405020304" pitchFamily="18" charset="0"/>
                <a:ea typeface="Times New Roman" panose="02020603050405020304" pitchFamily="18" charset="0"/>
              </a:rPr>
              <a:t>.</a:t>
            </a:r>
            <a:r>
              <a:rPr lang="en-US"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However</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recognition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fact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that</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personality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formed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manifested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activity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not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yet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activity</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approach</a:t>
            </a:r>
            <a:r>
              <a:rPr lang="ru-KZ" sz="2400" dirty="0">
                <a:solidFill>
                  <a:srgbClr val="000000"/>
                </a:solidFill>
                <a:effectLst/>
                <a:latin typeface="Times New Roman" panose="02020603050405020304" pitchFamily="18" charset="0"/>
                <a:ea typeface="Times New Roman" panose="02020603050405020304" pitchFamily="18" charset="0"/>
              </a:rPr>
              <a:t>. The </a:t>
            </a:r>
            <a:r>
              <a:rPr lang="ru-KZ" sz="2400" dirty="0" err="1">
                <a:solidFill>
                  <a:srgbClr val="000000"/>
                </a:solidFill>
                <a:effectLst/>
                <a:latin typeface="Times New Roman" panose="02020603050405020304" pitchFamily="18" charset="0"/>
                <a:ea typeface="Times New Roman" panose="02020603050405020304" pitchFamily="18" charset="0"/>
              </a:rPr>
              <a:t>latter</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requires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special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work</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to</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select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organize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child's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activities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to</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activate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transfer</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him</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to</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position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subject</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cognition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work</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communication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This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turn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involves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teaching</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child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to</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choose</a:t>
            </a:r>
            <a:r>
              <a:rPr lang="ru-KZ" sz="2400" dirty="0">
                <a:solidFill>
                  <a:srgbClr val="000000"/>
                </a:solidFill>
                <a:effectLst/>
                <a:latin typeface="Times New Roman" panose="02020603050405020304" pitchFamily="18" charset="0"/>
                <a:ea typeface="Times New Roman" panose="02020603050405020304" pitchFamily="18" charset="0"/>
              </a:rPr>
              <a:t> a </a:t>
            </a:r>
            <a:r>
              <a:rPr lang="ru-KZ" sz="2400" dirty="0" err="1">
                <a:solidFill>
                  <a:srgbClr val="000000"/>
                </a:solidFill>
                <a:effectLst/>
                <a:latin typeface="Times New Roman" panose="02020603050405020304" pitchFamily="18" charset="0"/>
                <a:ea typeface="Times New Roman" panose="02020603050405020304" pitchFamily="18" charset="0"/>
              </a:rPr>
              <a:t>goal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plan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activities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its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organization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regulation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control</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introspection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and</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evaluation</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the</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results</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of</a:t>
            </a:r>
            <a:r>
              <a:rPr lang="ru-KZ" sz="2400" dirty="0">
                <a:solidFill>
                  <a:srgbClr val="000000"/>
                </a:solidFill>
                <a:effectLst/>
                <a:latin typeface="Times New Roman" panose="02020603050405020304" pitchFamily="18" charset="0"/>
                <a:ea typeface="Times New Roman" panose="02020603050405020304" pitchFamily="18" charset="0"/>
              </a:rPr>
              <a:t> </a:t>
            </a:r>
            <a:r>
              <a:rPr lang="ru-KZ" sz="2400" dirty="0" err="1">
                <a:solidFill>
                  <a:srgbClr val="000000"/>
                </a:solidFill>
                <a:effectLst/>
                <a:latin typeface="Times New Roman" panose="02020603050405020304" pitchFamily="18" charset="0"/>
                <a:ea typeface="Times New Roman" panose="02020603050405020304" pitchFamily="18" charset="0"/>
              </a:rPr>
              <a:t>activities</a:t>
            </a:r>
            <a:r>
              <a:rPr lang="ru-KZ" sz="2400" dirty="0">
                <a:solidFill>
                  <a:srgbClr val="000000"/>
                </a:solidFill>
                <a:effectLst/>
                <a:latin typeface="Times New Roman" panose="02020603050405020304" pitchFamily="18" charset="0"/>
                <a:ea typeface="Times New Roman" panose="02020603050405020304" pitchFamily="18" charset="0"/>
              </a:rPr>
              <a:t>.</a:t>
            </a:r>
            <a:endParaRPr lang="ru-KZ" sz="2400" dirty="0">
              <a:effectLst/>
              <a:latin typeface="Times New Roman" panose="02020603050405020304" pitchFamily="18" charset="0"/>
              <a:ea typeface="Times New Roman" panose="02020603050405020304" pitchFamily="18" charset="0"/>
            </a:endParaRPr>
          </a:p>
          <a:p>
            <a:pPr algn="just"/>
            <a:endParaRPr lang="ru-KZ" sz="2400" dirty="0">
              <a:effectLst/>
              <a:latin typeface="Times New Roman" panose="02020603050405020304" pitchFamily="18" charset="0"/>
              <a:ea typeface="Times New Roman" panose="02020603050405020304" pitchFamily="18" charset="0"/>
            </a:endParaRPr>
          </a:p>
          <a:p>
            <a:endParaRPr lang="ru-KZ" dirty="0"/>
          </a:p>
        </p:txBody>
      </p:sp>
    </p:spTree>
    <p:extLst>
      <p:ext uri="{BB962C8B-B14F-4D97-AF65-F5344CB8AC3E}">
        <p14:creationId xmlns:p14="http://schemas.microsoft.com/office/powerpoint/2010/main" val="318143429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1521</Words>
  <Application>Microsoft Office PowerPoint</Application>
  <PresentationFormat>Широкоэкранный</PresentationFormat>
  <Paragraphs>35</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Calibri</vt:lpstr>
      <vt:lpstr>Calibri Light</vt:lpstr>
      <vt:lpstr>Times New Roman</vt:lpstr>
      <vt:lpstr>Тема Office</vt:lpstr>
      <vt:lpstr>Lecture 4. Methodology of pedagogical science.</vt:lpstr>
      <vt:lpstr>Презентация PowerPoint</vt:lpstr>
      <vt:lpstr>A systematic approach</vt:lpstr>
      <vt:lpstr>Презентация PowerPoint</vt:lpstr>
      <vt:lpstr>Презентация PowerPoint</vt:lpstr>
      <vt:lpstr>Презентация PowerPoint</vt:lpstr>
      <vt:lpstr>The system-activity approach</vt:lpstr>
      <vt:lpstr>Reflexive approach</vt:lpstr>
      <vt:lpstr>Activity based approach</vt:lpstr>
      <vt:lpstr>The polysubjective (dialogic) approach</vt:lpstr>
      <vt:lpstr>The culturological approach</vt:lpstr>
      <vt:lpstr>Ethnopedagogic approach</vt:lpstr>
      <vt:lpstr>The anthropological approach</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 Methodology of pedagogical science.</dc:title>
  <dc:creator>Жамиля Махамбетова</dc:creator>
  <cp:lastModifiedBy>Жамиля Махамбетова</cp:lastModifiedBy>
  <cp:revision>2</cp:revision>
  <dcterms:created xsi:type="dcterms:W3CDTF">2022-02-13T09:34:42Z</dcterms:created>
  <dcterms:modified xsi:type="dcterms:W3CDTF">2022-02-14T07:33:21Z</dcterms:modified>
</cp:coreProperties>
</file>